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60" r:id="rId4"/>
  </p:sldMasterIdLst>
  <p:notesMasterIdLst>
    <p:notesMasterId r:id="rId47"/>
  </p:notesMasterIdLst>
  <p:handoutMasterIdLst>
    <p:handoutMasterId r:id="rId48"/>
  </p:handoutMasterIdLst>
  <p:sldIdLst>
    <p:sldId id="1214" r:id="rId5"/>
    <p:sldId id="1899" r:id="rId6"/>
    <p:sldId id="1581" r:id="rId7"/>
    <p:sldId id="1969" r:id="rId8"/>
    <p:sldId id="1916" r:id="rId9"/>
    <p:sldId id="1917" r:id="rId10"/>
    <p:sldId id="1915" r:id="rId11"/>
    <p:sldId id="1933" r:id="rId12"/>
    <p:sldId id="1934" r:id="rId13"/>
    <p:sldId id="1935" r:id="rId14"/>
    <p:sldId id="1936" r:id="rId15"/>
    <p:sldId id="1947" r:id="rId16"/>
    <p:sldId id="1948" r:id="rId17"/>
    <p:sldId id="1949" r:id="rId18"/>
    <p:sldId id="1953" r:id="rId19"/>
    <p:sldId id="1954" r:id="rId20"/>
    <p:sldId id="1956" r:id="rId21"/>
    <p:sldId id="1957" r:id="rId22"/>
    <p:sldId id="1980" r:id="rId23"/>
    <p:sldId id="1922" r:id="rId24"/>
    <p:sldId id="1923" r:id="rId25"/>
    <p:sldId id="1924" r:id="rId26"/>
    <p:sldId id="1925" r:id="rId27"/>
    <p:sldId id="1926" r:id="rId28"/>
    <p:sldId id="1920" r:id="rId29"/>
    <p:sldId id="1960" r:id="rId30"/>
    <p:sldId id="1961" r:id="rId31"/>
    <p:sldId id="1962" r:id="rId32"/>
    <p:sldId id="1975" r:id="rId33"/>
    <p:sldId id="1921" r:id="rId34"/>
    <p:sldId id="1908" r:id="rId35"/>
    <p:sldId id="1909" r:id="rId36"/>
    <p:sldId id="1910" r:id="rId37"/>
    <p:sldId id="1911" r:id="rId38"/>
    <p:sldId id="1912" r:id="rId39"/>
    <p:sldId id="1913" r:id="rId40"/>
    <p:sldId id="1974" r:id="rId41"/>
    <p:sldId id="1958" r:id="rId42"/>
    <p:sldId id="1959" r:id="rId43"/>
    <p:sldId id="1979" r:id="rId44"/>
    <p:sldId id="1978" r:id="rId45"/>
    <p:sldId id="1977" r:id="rId46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116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116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116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116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116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116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116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116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116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9900"/>
    <a:srgbClr val="9900FF"/>
    <a:srgbClr val="33CC33"/>
    <a:srgbClr val="CC0000"/>
    <a:srgbClr val="003366"/>
    <a:srgbClr val="009900"/>
    <a:srgbClr val="CCFFFF"/>
    <a:srgbClr val="C5F3FF"/>
    <a:srgbClr val="0066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293" autoAdjust="0"/>
    <p:restoredTop sz="97216" autoAdjust="0"/>
  </p:normalViewPr>
  <p:slideViewPr>
    <p:cSldViewPr snapToGrid="0">
      <p:cViewPr varScale="1">
        <p:scale>
          <a:sx n="59" d="100"/>
          <a:sy n="59" d="100"/>
        </p:scale>
        <p:origin x="310" y="3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7622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-7172"/>
    </p:cViewPr>
  </p:sorterViewPr>
  <p:notesViewPr>
    <p:cSldViewPr snapToGrid="0">
      <p:cViewPr varScale="1">
        <p:scale>
          <a:sx n="84" d="100"/>
          <a:sy n="84" d="100"/>
        </p:scale>
        <p:origin x="3828" y="1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51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334316-6637-4CE1-9B72-F0CA3A461E32}" type="datetimeFigureOut">
              <a:rPr lang="en-US" smtClean="0"/>
              <a:t>9/28/2021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5BF9BD-D9D2-4553-9EC6-6BBB2D7F9A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11808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51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9F30534E-9FB8-46AE-8E3B-5675B268AE6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61881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16" charset="-128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16" charset="-128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16" charset="-128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16" charset="-128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16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Hello, since Professor Wang has a conference today</a:t>
            </a:r>
            <a:r>
              <a:rPr lang="en-US" baseline="0" dirty="0"/>
              <a:t> out of town</a:t>
            </a:r>
            <a:r>
              <a:rPr lang="en-US" dirty="0"/>
              <a:t>, I will give this hands-on introduction</a:t>
            </a:r>
            <a:r>
              <a:rPr lang="en-US" baseline="0" dirty="0"/>
              <a:t> based on this PPT we prepared together. As he mentioned last time,</a:t>
            </a:r>
            <a:r>
              <a:rPr lang="en-US" dirty="0"/>
              <a:t> we will have deep learning final projects by the end of the semester. Tentatively, we will have five lectures on deep learning hands-on,</a:t>
            </a:r>
            <a:r>
              <a:rPr lang="en-US" baseline="0" dirty="0"/>
              <a:t> including this one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30534E-9FB8-46AE-8E3B-5675B268AE6A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2155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30534E-9FB8-46AE-8E3B-5675B268AE6A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2329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6C7AA0B-8B0A-B14A-8FDE-4EE06647A1C7}" type="slidenum">
              <a:rPr lang="nl-BE" smtClean="0"/>
              <a:pPr>
                <a:defRPr/>
              </a:pPr>
              <a:t>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824932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6C7AA0B-8B0A-B14A-8FDE-4EE06647A1C7}" type="slidenum">
              <a:rPr lang="nl-BE" smtClean="0"/>
              <a:pPr>
                <a:defRPr/>
              </a:pPr>
              <a:t>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222158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8013"/>
            <a:ext cx="5486400" cy="3614737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94374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30534E-9FB8-46AE-8E3B-5675B268AE6A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0196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0BB656-96AB-4B78-8EA5-C82FE78C7608}" type="datetime1">
              <a:rPr lang="en-US" smtClean="0"/>
              <a:t>9/28/2021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09340-0AFB-4924-A558-5568C0609C8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1219200" y="4343400"/>
            <a:ext cx="10363200" cy="1975104"/>
          </a:xfrm>
        </p:spPr>
        <p:txBody>
          <a:bodyPr/>
          <a:lstStyle>
            <a:lvl1pPr marR="9144" algn="l">
              <a:defRPr sz="4000" b="1" cap="all" spc="0" baseline="0">
                <a:effectLst>
                  <a:reflection blurRad="12700" stA="34000" endA="740" endPos="53000" dir="5400000" sy="-100000" algn="bl" rotWithShape="0"/>
                </a:effectLst>
              </a:defRPr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219200" y="2834640"/>
            <a:ext cx="10363200" cy="1508760"/>
          </a:xfrm>
        </p:spPr>
        <p:txBody>
          <a:bodyPr lIns="100584" tIns="45720" anchor="b"/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7177439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CAD0C-DDA8-41F8-B355-8FC9FC1D91D6}" type="datetime1">
              <a:rPr lang="en-US" smtClean="0"/>
              <a:t>9/28/2021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FABA215-C6CD-4E2F-96B1-2280DCFBB8B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6432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4"/>
            <a:ext cx="2641600" cy="5851525"/>
          </a:xfrm>
        </p:spPr>
        <p:txBody>
          <a:bodyPr vert="eaVert" anchor="ctr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2800" y="274644"/>
            <a:ext cx="78232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40C58-476B-4006-B784-E343E3609029}" type="datetime1">
              <a:rPr lang="en-US" smtClean="0"/>
              <a:t>9/28/2021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8083724-F38A-4329-8323-400DF434F34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0962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12192000" cy="1426464"/>
          </a:xfrm>
          <a:solidFill>
            <a:schemeClr val="accent4">
              <a:lumMod val="20000"/>
              <a:lumOff val="80000"/>
            </a:schemeClr>
          </a:solidFill>
        </p:spPr>
        <p:txBody>
          <a:bodyPr anchor="ctr"/>
          <a:lstStyle>
            <a:lvl1pPr>
              <a:defRPr sz="4000"/>
            </a:lvl1pPr>
          </a:lstStyle>
          <a:p>
            <a:r>
              <a:rPr kumimoji="0"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11480" indent="-342900">
              <a:buFont typeface="Arial" panose="020B0604020202020204" pitchFamily="34" charset="0"/>
              <a:buChar char="•"/>
              <a:defRPr/>
            </a:lvl1pPr>
            <a:lvl2pPr marL="740664" indent="-285750">
              <a:buFont typeface="Arial" panose="020B0604020202020204" pitchFamily="34" charset="0"/>
              <a:buChar char="•"/>
              <a:defRPr/>
            </a:lvl2pPr>
            <a:lvl3pPr marL="996696" indent="-228600">
              <a:buFont typeface="Arial" panose="020B0604020202020204" pitchFamily="34" charset="0"/>
              <a:buChar char="•"/>
              <a:defRPr/>
            </a:lvl3pPr>
            <a:lvl4pPr marL="1261872" indent="-228600">
              <a:buFont typeface="Arial" panose="020B0604020202020204" pitchFamily="34" charset="0"/>
              <a:buChar char="•"/>
              <a:defRPr/>
            </a:lvl4pPr>
            <a:lvl5pPr marL="1481328" indent="-210312">
              <a:buFont typeface="Arial" panose="020B0604020202020204" pitchFamily="34" charset="0"/>
              <a:buChar char="•"/>
              <a:defRPr/>
            </a:lvl5pPr>
          </a:lstStyle>
          <a:p>
            <a:pPr lvl="0" eaLnBrk="1" latinLnBrk="0" hangingPunct="1"/>
            <a:r>
              <a:rPr lang="en-US" dirty="0"/>
              <a:t>Click to edit Master text styles</a:t>
            </a:r>
          </a:p>
          <a:p>
            <a:pPr lvl="1" eaLnBrk="1" latinLnBrk="0" hangingPunct="1"/>
            <a:r>
              <a:rPr lang="en-US" dirty="0"/>
              <a:t>Second level</a:t>
            </a:r>
          </a:p>
          <a:p>
            <a:pPr lvl="2" eaLnBrk="1" latinLnBrk="0" hangingPunct="1"/>
            <a:r>
              <a:rPr lang="en-US" dirty="0"/>
              <a:t>Third level</a:t>
            </a:r>
          </a:p>
          <a:p>
            <a:pPr lvl="3" eaLnBrk="1" latinLnBrk="0" hangingPunct="1"/>
            <a:r>
              <a:rPr lang="en-US" dirty="0"/>
              <a:t>Fourth level</a:t>
            </a:r>
          </a:p>
          <a:p>
            <a:pPr lvl="4" eaLnBrk="1" latinLnBrk="0" hangingPunct="1"/>
            <a:r>
              <a:rPr lang="en-US" dirty="0"/>
              <a:t>Fifth level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42181366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3"/>
          <p:cNvSpPr>
            <a:spLocks/>
          </p:cNvSpPr>
          <p:nvPr/>
        </p:nvSpPr>
        <p:spPr bwMode="auto">
          <a:xfrm>
            <a:off x="6438603" y="1073888"/>
            <a:ext cx="5762848" cy="5791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3648"/>
              </a:cxn>
              <a:cxn ang="0">
                <a:pos x="720" y="2016"/>
              </a:cxn>
              <a:cxn ang="0">
                <a:pos x="2736" y="0"/>
              </a:cxn>
              <a:cxn ang="0">
                <a:pos x="2736" y="96"/>
              </a:cxn>
              <a:cxn ang="0">
                <a:pos x="744" y="2038"/>
              </a:cxn>
              <a:cxn ang="0">
                <a:pos x="48" y="3648"/>
              </a:cxn>
              <a:cxn ang="0">
                <a:pos x="0" y="3648"/>
              </a:cxn>
            </a:cxnLst>
            <a:rect l="0" t="0" r="0" b="0"/>
            <a:pathLst>
              <a:path w="2736" h="3648">
                <a:moveTo>
                  <a:pt x="0" y="3648"/>
                </a:moveTo>
                <a:lnTo>
                  <a:pt x="720" y="2016"/>
                </a:lnTo>
                <a:lnTo>
                  <a:pt x="2736" y="672"/>
                </a:lnTo>
                <a:lnTo>
                  <a:pt x="2736" y="720"/>
                </a:lnTo>
                <a:lnTo>
                  <a:pt x="744" y="2038"/>
                </a:lnTo>
                <a:lnTo>
                  <a:pt x="48" y="3648"/>
                </a:lnTo>
                <a:lnTo>
                  <a:pt x="48" y="3648"/>
                </a:lnTo>
                <a:close/>
              </a:path>
            </a:pathLst>
          </a:custGeom>
          <a:noFill/>
          <a:ln w="3175" cap="flat" cmpd="sng" algn="ctr">
            <a:solidFill>
              <a:schemeClr val="accent2">
                <a:alpha val="5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Freeform 14"/>
          <p:cNvSpPr>
            <a:spLocks/>
          </p:cNvSpPr>
          <p:nvPr/>
        </p:nvSpPr>
        <p:spPr bwMode="auto">
          <a:xfrm>
            <a:off x="498621" y="0"/>
            <a:ext cx="7352715" cy="661533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4080"/>
              </a:cxn>
              <a:cxn ang="0">
                <a:pos x="0" y="4128"/>
              </a:cxn>
              <a:cxn ang="0">
                <a:pos x="3504" y="2640"/>
              </a:cxn>
              <a:cxn ang="0">
                <a:pos x="2880" y="0"/>
              </a:cxn>
              <a:cxn ang="0">
                <a:pos x="2832" y="0"/>
              </a:cxn>
              <a:cxn ang="0">
                <a:pos x="3465" y="2619"/>
              </a:cxn>
              <a:cxn ang="0">
                <a:pos x="0" y="4080"/>
              </a:cxn>
            </a:cxnLst>
            <a:rect l="0" t="0" r="0" b="0"/>
            <a:pathLst>
              <a:path w="3504" h="4128">
                <a:moveTo>
                  <a:pt x="0" y="4080"/>
                </a:moveTo>
                <a:lnTo>
                  <a:pt x="0" y="4128"/>
                </a:lnTo>
                <a:lnTo>
                  <a:pt x="3504" y="2640"/>
                </a:lnTo>
                <a:lnTo>
                  <a:pt x="2880" y="0"/>
                </a:lnTo>
                <a:lnTo>
                  <a:pt x="2832" y="0"/>
                </a:lnTo>
                <a:lnTo>
                  <a:pt x="3465" y="2619"/>
                </a:lnTo>
                <a:lnTo>
                  <a:pt x="0" y="4080"/>
                </a:lnTo>
                <a:close/>
              </a:path>
            </a:pathLst>
          </a:custGeom>
          <a:noFill/>
          <a:ln w="3175" cap="flat" cmpd="sng" algn="ctr">
            <a:solidFill>
              <a:schemeClr val="accent2">
                <a:alpha val="5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3" name="Freeform 12"/>
          <p:cNvSpPr>
            <a:spLocks/>
          </p:cNvSpPr>
          <p:nvPr/>
        </p:nvSpPr>
        <p:spPr bwMode="auto">
          <a:xfrm rot="5236414">
            <a:off x="6635304" y="1285480"/>
            <a:ext cx="4114800" cy="158496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3552" y="1344"/>
              </a:cxn>
              <a:cxn ang="0">
                <a:pos x="0" y="48"/>
              </a:cxn>
              <a:cxn ang="0">
                <a:pos x="0" y="0"/>
              </a:cxn>
            </a:cxnLst>
            <a:rect l="0" t="0" r="0" b="0"/>
            <a:pathLst>
              <a:path w="3552" h="1344">
                <a:moveTo>
                  <a:pt x="0" y="0"/>
                </a:moveTo>
                <a:lnTo>
                  <a:pt x="3552" y="1344"/>
                </a:lnTo>
                <a:lnTo>
                  <a:pt x="0" y="48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18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Freeform 15"/>
          <p:cNvSpPr>
            <a:spLocks/>
          </p:cNvSpPr>
          <p:nvPr/>
        </p:nvSpPr>
        <p:spPr bwMode="auto">
          <a:xfrm>
            <a:off x="7924800" y="0"/>
            <a:ext cx="3657600" cy="4267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1104" y="0"/>
              </a:cxn>
              <a:cxn ang="0">
                <a:pos x="1728" y="0"/>
              </a:cxn>
              <a:cxn ang="0">
                <a:pos x="0" y="2688"/>
              </a:cxn>
              <a:cxn ang="0">
                <a:pos x="1104" y="0"/>
              </a:cxn>
            </a:cxnLst>
            <a:rect l="0" t="0" r="0" b="0"/>
            <a:pathLst>
              <a:path w="1728" h="2688">
                <a:moveTo>
                  <a:pt x="1104" y="0"/>
                </a:moveTo>
                <a:lnTo>
                  <a:pt x="1728" y="0"/>
                </a:lnTo>
                <a:lnTo>
                  <a:pt x="0" y="2688"/>
                </a:lnTo>
                <a:lnTo>
                  <a:pt x="1104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7" name="Freeform 16"/>
          <p:cNvSpPr>
            <a:spLocks/>
          </p:cNvSpPr>
          <p:nvPr/>
        </p:nvSpPr>
        <p:spPr bwMode="auto">
          <a:xfrm>
            <a:off x="7924800" y="4267200"/>
            <a:ext cx="4267200" cy="11430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2016" y="240"/>
              </a:cxn>
              <a:cxn ang="0">
                <a:pos x="2016" y="720"/>
              </a:cxn>
              <a:cxn ang="0">
                <a:pos x="0" y="0"/>
              </a:cxn>
            </a:cxnLst>
            <a:rect l="0" t="0" r="0" b="0"/>
            <a:pathLst>
              <a:path w="2016" h="720">
                <a:moveTo>
                  <a:pt x="0" y="0"/>
                </a:moveTo>
                <a:lnTo>
                  <a:pt x="2016" y="240"/>
                </a:lnTo>
                <a:lnTo>
                  <a:pt x="2016" y="72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Freeform 17"/>
          <p:cNvSpPr>
            <a:spLocks/>
          </p:cNvSpPr>
          <p:nvPr/>
        </p:nvSpPr>
        <p:spPr bwMode="auto">
          <a:xfrm>
            <a:off x="7924800" y="0"/>
            <a:ext cx="1828800" cy="4267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864" y="0"/>
              </a:cxn>
              <a:cxn ang="0">
                <a:pos x="0" y="2688"/>
              </a:cxn>
              <a:cxn ang="0">
                <a:pos x="768" y="0"/>
              </a:cxn>
              <a:cxn ang="0">
                <a:pos x="864" y="0"/>
              </a:cxn>
            </a:cxnLst>
            <a:rect l="0" t="0" r="0" b="0"/>
            <a:pathLst>
              <a:path w="864" h="2688">
                <a:moveTo>
                  <a:pt x="864" y="0"/>
                </a:moveTo>
                <a:lnTo>
                  <a:pt x="0" y="2688"/>
                </a:lnTo>
                <a:lnTo>
                  <a:pt x="768" y="0"/>
                </a:lnTo>
                <a:lnTo>
                  <a:pt x="864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9" name="Freeform 18"/>
          <p:cNvSpPr>
            <a:spLocks/>
          </p:cNvSpPr>
          <p:nvPr/>
        </p:nvSpPr>
        <p:spPr bwMode="auto">
          <a:xfrm>
            <a:off x="7931154" y="4246568"/>
            <a:ext cx="2787649" cy="2611437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1071" y="1645"/>
              </a:cxn>
              <a:cxn ang="0">
                <a:pos x="1317" y="1645"/>
              </a:cxn>
              <a:cxn ang="0">
                <a:pos x="0" y="0"/>
              </a:cxn>
              <a:cxn ang="0">
                <a:pos x="1071" y="1645"/>
              </a:cxn>
            </a:cxnLst>
            <a:rect l="0" t="0" r="0" b="0"/>
            <a:pathLst>
              <a:path w="1317" h="1645">
                <a:moveTo>
                  <a:pt x="1071" y="1645"/>
                </a:moveTo>
                <a:lnTo>
                  <a:pt x="1317" y="1645"/>
                </a:lnTo>
                <a:lnTo>
                  <a:pt x="0" y="0"/>
                </a:lnTo>
                <a:lnTo>
                  <a:pt x="1071" y="1645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0" name="Freeform 19"/>
          <p:cNvSpPr>
            <a:spLocks/>
          </p:cNvSpPr>
          <p:nvPr/>
        </p:nvSpPr>
        <p:spPr bwMode="auto">
          <a:xfrm>
            <a:off x="7924800" y="4267200"/>
            <a:ext cx="21336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1008" y="1632"/>
              </a:cxn>
              <a:cxn ang="0">
                <a:pos x="0" y="0"/>
              </a:cxn>
              <a:cxn ang="0">
                <a:pos x="960" y="1632"/>
              </a:cxn>
              <a:cxn ang="0">
                <a:pos x="1008" y="1632"/>
              </a:cxn>
            </a:cxnLst>
            <a:rect l="0" t="0" r="0" b="0"/>
            <a:pathLst>
              <a:path w="1008" h="1632">
                <a:moveTo>
                  <a:pt x="1008" y="1632"/>
                </a:moveTo>
                <a:lnTo>
                  <a:pt x="0" y="0"/>
                </a:lnTo>
                <a:lnTo>
                  <a:pt x="960" y="1632"/>
                </a:lnTo>
                <a:lnTo>
                  <a:pt x="1008" y="1632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1" name="Freeform 20"/>
          <p:cNvSpPr>
            <a:spLocks/>
          </p:cNvSpPr>
          <p:nvPr/>
        </p:nvSpPr>
        <p:spPr bwMode="auto">
          <a:xfrm>
            <a:off x="7924800" y="1371600"/>
            <a:ext cx="4267200" cy="28956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2016" y="0"/>
              </a:cxn>
              <a:cxn ang="0">
                <a:pos x="2016" y="144"/>
              </a:cxn>
              <a:cxn ang="0">
                <a:pos x="0" y="1824"/>
              </a:cxn>
              <a:cxn ang="0">
                <a:pos x="2016" y="0"/>
              </a:cxn>
            </a:cxnLst>
            <a:rect l="0" t="0" r="0" b="0"/>
            <a:pathLst>
              <a:path w="2016" h="1824">
                <a:moveTo>
                  <a:pt x="2016" y="0"/>
                </a:moveTo>
                <a:lnTo>
                  <a:pt x="2016" y="144"/>
                </a:lnTo>
                <a:lnTo>
                  <a:pt x="0" y="1824"/>
                </a:lnTo>
                <a:lnTo>
                  <a:pt x="2016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2" name="Freeform 21"/>
          <p:cNvSpPr>
            <a:spLocks/>
          </p:cNvSpPr>
          <p:nvPr/>
        </p:nvSpPr>
        <p:spPr bwMode="auto">
          <a:xfrm>
            <a:off x="7924800" y="1752600"/>
            <a:ext cx="4267200" cy="25146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2016" y="0"/>
              </a:cxn>
              <a:cxn ang="0">
                <a:pos x="0" y="1584"/>
              </a:cxn>
              <a:cxn ang="0">
                <a:pos x="2016" y="48"/>
              </a:cxn>
              <a:cxn ang="0">
                <a:pos x="2016" y="0"/>
              </a:cxn>
            </a:cxnLst>
            <a:rect l="0" t="0" r="0" b="0"/>
            <a:pathLst>
              <a:path w="2016" h="1584">
                <a:moveTo>
                  <a:pt x="2016" y="0"/>
                </a:moveTo>
                <a:lnTo>
                  <a:pt x="0" y="1584"/>
                </a:lnTo>
                <a:lnTo>
                  <a:pt x="2016" y="48"/>
                </a:lnTo>
                <a:lnTo>
                  <a:pt x="2016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3" name="Freeform 22"/>
          <p:cNvSpPr>
            <a:spLocks/>
          </p:cNvSpPr>
          <p:nvPr/>
        </p:nvSpPr>
        <p:spPr bwMode="auto">
          <a:xfrm>
            <a:off x="1320800" y="4267200"/>
            <a:ext cx="66040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632"/>
              </a:cxn>
              <a:cxn ang="0">
                <a:pos x="3120" y="0"/>
              </a:cxn>
              <a:cxn ang="0">
                <a:pos x="1056" y="1632"/>
              </a:cxn>
              <a:cxn ang="0">
                <a:pos x="0" y="1632"/>
              </a:cxn>
            </a:cxnLst>
            <a:rect l="0" t="0" r="0" b="0"/>
            <a:pathLst>
              <a:path w="3120" h="1632">
                <a:moveTo>
                  <a:pt x="0" y="1632"/>
                </a:moveTo>
                <a:lnTo>
                  <a:pt x="3120" y="0"/>
                </a:lnTo>
                <a:lnTo>
                  <a:pt x="1056" y="1632"/>
                </a:lnTo>
                <a:lnTo>
                  <a:pt x="0" y="1632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4" name="Freeform 23"/>
          <p:cNvSpPr>
            <a:spLocks/>
          </p:cNvSpPr>
          <p:nvPr/>
        </p:nvSpPr>
        <p:spPr bwMode="auto">
          <a:xfrm>
            <a:off x="711200" y="4267200"/>
            <a:ext cx="71120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632"/>
              </a:cxn>
              <a:cxn ang="0">
                <a:pos x="3360" y="0"/>
              </a:cxn>
              <a:cxn ang="0">
                <a:pos x="144" y="1632"/>
              </a:cxn>
              <a:cxn ang="0">
                <a:pos x="0" y="1632"/>
              </a:cxn>
            </a:cxnLst>
            <a:rect l="0" t="0" r="0" b="0"/>
            <a:pathLst>
              <a:path w="3360" h="1632">
                <a:moveTo>
                  <a:pt x="0" y="1632"/>
                </a:moveTo>
                <a:lnTo>
                  <a:pt x="3360" y="0"/>
                </a:lnTo>
                <a:lnTo>
                  <a:pt x="144" y="1632"/>
                </a:lnTo>
                <a:lnTo>
                  <a:pt x="0" y="1632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5" name="Freeform 24"/>
          <p:cNvSpPr>
            <a:spLocks/>
          </p:cNvSpPr>
          <p:nvPr/>
        </p:nvSpPr>
        <p:spPr bwMode="auto">
          <a:xfrm>
            <a:off x="489099" y="2438400"/>
            <a:ext cx="7518400" cy="1828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3552" y="1152"/>
              </a:cxn>
              <a:cxn ang="0">
                <a:pos x="0" y="384"/>
              </a:cxn>
              <a:cxn ang="0">
                <a:pos x="0" y="0"/>
              </a:cxn>
            </a:cxnLst>
            <a:rect l="0" t="0" r="0" b="0"/>
            <a:pathLst>
              <a:path w="3552" h="1152">
                <a:moveTo>
                  <a:pt x="0" y="0"/>
                </a:moveTo>
                <a:lnTo>
                  <a:pt x="3504" y="1152"/>
                </a:lnTo>
                <a:lnTo>
                  <a:pt x="0" y="384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6" name="Freeform 25"/>
          <p:cNvSpPr>
            <a:spLocks/>
          </p:cNvSpPr>
          <p:nvPr/>
        </p:nvSpPr>
        <p:spPr bwMode="auto">
          <a:xfrm>
            <a:off x="489099" y="2133600"/>
            <a:ext cx="7518400" cy="21336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3552" y="1344"/>
              </a:cxn>
              <a:cxn ang="0">
                <a:pos x="0" y="48"/>
              </a:cxn>
              <a:cxn ang="0">
                <a:pos x="0" y="0"/>
              </a:cxn>
            </a:cxnLst>
            <a:rect l="0" t="0" r="0" b="0"/>
            <a:pathLst>
              <a:path w="3552" h="1344">
                <a:moveTo>
                  <a:pt x="0" y="0"/>
                </a:moveTo>
                <a:lnTo>
                  <a:pt x="3552" y="1344"/>
                </a:lnTo>
                <a:lnTo>
                  <a:pt x="0" y="48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7" name="Freeform 26"/>
          <p:cNvSpPr>
            <a:spLocks/>
          </p:cNvSpPr>
          <p:nvPr/>
        </p:nvSpPr>
        <p:spPr bwMode="auto">
          <a:xfrm>
            <a:off x="6096000" y="4267200"/>
            <a:ext cx="18288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632"/>
              </a:cxn>
              <a:cxn ang="0">
                <a:pos x="96" y="1632"/>
              </a:cxn>
              <a:cxn ang="0">
                <a:pos x="864" y="0"/>
              </a:cxn>
              <a:cxn ang="0">
                <a:pos x="0" y="1632"/>
              </a:cxn>
            </a:cxnLst>
            <a:rect l="0" t="0" r="0" b="0"/>
            <a:pathLst>
              <a:path w="864" h="1632">
                <a:moveTo>
                  <a:pt x="0" y="1632"/>
                </a:moveTo>
                <a:lnTo>
                  <a:pt x="96" y="1632"/>
                </a:lnTo>
                <a:lnTo>
                  <a:pt x="864" y="0"/>
                </a:lnTo>
                <a:lnTo>
                  <a:pt x="0" y="1632"/>
                </a:lnTo>
                <a:close/>
              </a:path>
            </a:pathLst>
          </a:custGeom>
          <a:solidFill>
            <a:schemeClr val="bg2">
              <a:tint val="95000"/>
              <a:satMod val="18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2536" y="1351672"/>
            <a:ext cx="7624064" cy="977486"/>
          </a:xfrm>
        </p:spPr>
        <p:txBody>
          <a:bodyPr lIns="82296" tIns="45720" bIns="0" anchor="t"/>
          <a:lstStyle>
            <a:lvl1pPr marL="54864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39A26-BFCB-49C7-BDA3-6C4EAADC5527}" type="datetime1">
              <a:rPr lang="en-US" smtClean="0"/>
              <a:t>9/28/2021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224DB9F-C2A9-4DA1-8168-14E954073F7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84213" y="402269"/>
            <a:ext cx="11338560" cy="886265"/>
          </a:xfrm>
          <a:prstGeom prst="rect">
            <a:avLst/>
          </a:prstGeom>
          <a:solidFill>
            <a:schemeClr val="bg2">
              <a:tint val="95000"/>
              <a:satMod val="180000"/>
              <a:alpha val="4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2536" y="512064"/>
            <a:ext cx="10875264" cy="777240"/>
          </a:xfrm>
        </p:spPr>
        <p:txBody>
          <a:bodyPr tIns="64008"/>
          <a:lstStyle>
            <a:lvl1pPr algn="l">
              <a:buNone/>
              <a:defRPr sz="3800" b="0" cap="none" spc="-150" baseline="0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8" name="Rectangle 7"/>
          <p:cNvSpPr/>
          <p:nvPr/>
        </p:nvSpPr>
        <p:spPr>
          <a:xfrm flipH="1">
            <a:off x="495384" y="680477"/>
            <a:ext cx="36576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9" name="Rectangle 8"/>
          <p:cNvSpPr/>
          <p:nvPr/>
        </p:nvSpPr>
        <p:spPr>
          <a:xfrm flipH="1">
            <a:off x="548145" y="680477"/>
            <a:ext cx="36576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0" name="Rectangle 9"/>
          <p:cNvSpPr/>
          <p:nvPr/>
        </p:nvSpPr>
        <p:spPr>
          <a:xfrm flipH="1">
            <a:off x="597933" y="680477"/>
            <a:ext cx="12192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 flipH="1">
            <a:off x="635603" y="680477"/>
            <a:ext cx="12192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2" name="Rectangle 11"/>
          <p:cNvSpPr/>
          <p:nvPr/>
        </p:nvSpPr>
        <p:spPr>
          <a:xfrm>
            <a:off x="667304" y="680477"/>
            <a:ext cx="48768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6392712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12064"/>
            <a:ext cx="10972800" cy="9144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19125" y="1770506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7125" y="1770506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DAFE1-5DCF-4C10-81B8-B7CC92F60F92}" type="datetime1">
              <a:rPr lang="en-US" smtClean="0"/>
              <a:t>9/28/2021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6E4DA1F-CCFE-42FC-8C6A-1168F5C4F1A0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39020" y="6446496"/>
            <a:ext cx="520237" cy="335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3474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0" y="402270"/>
            <a:ext cx="11822773" cy="886265"/>
          </a:xfrm>
          <a:prstGeom prst="rect">
            <a:avLst/>
          </a:prstGeom>
          <a:solidFill>
            <a:schemeClr val="bg2">
              <a:tint val="95000"/>
              <a:satMod val="180000"/>
              <a:alpha val="4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3099" y="512064"/>
            <a:ext cx="10363200" cy="914400"/>
          </a:xfrm>
        </p:spPr>
        <p:txBody>
          <a:bodyPr anchor="t"/>
          <a:lstStyle>
            <a:lvl1pPr>
              <a:defRPr sz="4000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809750"/>
            <a:ext cx="5386917" cy="639762"/>
          </a:xfrm>
        </p:spPr>
        <p:txBody>
          <a:bodyPr anchor="ctr"/>
          <a:lstStyle>
            <a:lvl1pPr marL="73152" indent="0" algn="l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6193370" y="1809750"/>
            <a:ext cx="5389033" cy="639762"/>
          </a:xfrm>
        </p:spPr>
        <p:txBody>
          <a:bodyPr anchor="ctr"/>
          <a:lstStyle>
            <a:lvl1pPr marL="73152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609600" y="2459037"/>
            <a:ext cx="5386917" cy="395935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0" y="2459037"/>
            <a:ext cx="5389033" cy="395935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1B744-4202-4B78-8640-C8EB1C667614}" type="datetime1">
              <a:rPr lang="en-US" smtClean="0"/>
              <a:t>9/28/2021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69046C9-A841-4F2A-9FD5-0D30883EBC7D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17053" y="680477"/>
            <a:ext cx="60960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7" name="Rectangle 16"/>
          <p:cNvSpPr/>
          <p:nvPr/>
        </p:nvSpPr>
        <p:spPr>
          <a:xfrm>
            <a:off x="63073" y="680477"/>
            <a:ext cx="36576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8" name="Rectangle 17"/>
          <p:cNvSpPr/>
          <p:nvPr/>
        </p:nvSpPr>
        <p:spPr>
          <a:xfrm>
            <a:off x="37669" y="680477"/>
            <a:ext cx="12192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9" name="Rectangle 18"/>
          <p:cNvSpPr/>
          <p:nvPr/>
        </p:nvSpPr>
        <p:spPr>
          <a:xfrm>
            <a:off x="0" y="680477"/>
            <a:ext cx="12192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0" name="Rectangle 19"/>
          <p:cNvSpPr/>
          <p:nvPr/>
        </p:nvSpPr>
        <p:spPr>
          <a:xfrm flipH="1">
            <a:off x="199693" y="680477"/>
            <a:ext cx="36576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Rectangle 20"/>
          <p:cNvSpPr/>
          <p:nvPr/>
        </p:nvSpPr>
        <p:spPr>
          <a:xfrm flipH="1">
            <a:off x="252455" y="680477"/>
            <a:ext cx="36576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Rectangle 21"/>
          <p:cNvSpPr/>
          <p:nvPr/>
        </p:nvSpPr>
        <p:spPr>
          <a:xfrm flipH="1">
            <a:off x="302243" y="680477"/>
            <a:ext cx="12192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9" name="Rectangle 28"/>
          <p:cNvSpPr/>
          <p:nvPr/>
        </p:nvSpPr>
        <p:spPr>
          <a:xfrm flipH="1">
            <a:off x="339912" y="680477"/>
            <a:ext cx="12192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30" name="Rectangle 29"/>
          <p:cNvSpPr/>
          <p:nvPr/>
        </p:nvSpPr>
        <p:spPr>
          <a:xfrm>
            <a:off x="371613" y="680477"/>
            <a:ext cx="48768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1396425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12064"/>
            <a:ext cx="10363200" cy="914400"/>
          </a:xfrm>
        </p:spPr>
        <p:txBody>
          <a:bodyPr/>
          <a:lstStyle>
            <a:lvl1pPr>
              <a:defRPr sz="4000" cap="none" baseline="0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8773A-30F8-4BFE-9C82-4AED503D8992}" type="datetime1">
              <a:rPr lang="en-US" smtClean="0"/>
              <a:t>9/28/2021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46E770A-854C-46B1-A8DF-99DCD4C291E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19062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F4151-F107-4210-85EB-AF6F1712F0F0}" type="datetime1">
              <a:rPr lang="en-US" smtClean="0"/>
              <a:t>9/28/2021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EB4FD61-213A-40C2-9122-0632383D12D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2513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10972800" cy="1162050"/>
          </a:xfrm>
        </p:spPr>
        <p:txBody>
          <a:bodyPr anchor="ctr"/>
          <a:lstStyle>
            <a:lvl1pPr algn="l">
              <a:buNone/>
              <a:defRPr sz="3600" b="0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914400" y="1435100"/>
            <a:ext cx="3352800" cy="4572000"/>
          </a:xfrm>
        </p:spPr>
        <p:txBody>
          <a:bodyPr/>
          <a:lstStyle>
            <a:lvl1pPr marL="54864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572000" y="1435100"/>
            <a:ext cx="7315200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16DEE-364E-4BA0-AFFE-B3858B53AE08}" type="datetime1">
              <a:rPr lang="en-US" smtClean="0"/>
              <a:t>9/28/2021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DDC8ED9-5CFF-48E8-9D63-1C87EF331A7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0544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90709" y="0"/>
            <a:ext cx="11704320" cy="1878037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484261" y="1885028"/>
            <a:ext cx="11710163" cy="0"/>
          </a:xfrm>
          <a:prstGeom prst="line">
            <a:avLst/>
          </a:prstGeom>
          <a:noFill/>
          <a:ln w="19050" cap="flat" cmpd="sng" algn="ctr">
            <a:solidFill>
              <a:srgbClr val="FFFFFF">
                <a:alpha val="100000"/>
              </a:srgbClr>
            </a:soli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/>
        </p:nvGrpSpPr>
        <p:grpSpPr>
          <a:xfrm rot="5400000">
            <a:off x="11374905" y="1197789"/>
            <a:ext cx="132763" cy="171288"/>
            <a:chOff x="6668087" y="1297746"/>
            <a:chExt cx="161840" cy="156602"/>
          </a:xfrm>
        </p:grpSpPr>
        <p:cxnSp>
          <p:nvCxnSpPr>
            <p:cNvPr id="15" name="Straight Connector 14"/>
            <p:cNvCxnSpPr/>
            <p:nvPr/>
          </p:nvCxnSpPr>
          <p:spPr>
            <a:xfrm rot="16200000">
              <a:off x="6664064" y="1301769"/>
              <a:ext cx="88509" cy="80463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rot="16200000" flipV="1">
              <a:off x="6685888" y="1391257"/>
              <a:ext cx="125755" cy="427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rot="5400000" flipH="1">
              <a:off x="6744524" y="1300853"/>
              <a:ext cx="88509" cy="82296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 bwMode="grayWhite">
          <a:xfrm>
            <a:off x="1219200" y="441256"/>
            <a:ext cx="9144000" cy="701749"/>
          </a:xfrm>
        </p:spPr>
        <p:txBody>
          <a:bodyPr anchor="b"/>
          <a:lstStyle>
            <a:lvl1pPr algn="l">
              <a:buNone/>
              <a:defRPr sz="2100" b="0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90709" y="1893781"/>
            <a:ext cx="11704320" cy="4960144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White">
          <a:xfrm>
            <a:off x="1219200" y="1150144"/>
            <a:ext cx="9144000" cy="685800"/>
          </a:xfrm>
        </p:spPr>
        <p:txBody>
          <a:bodyPr/>
          <a:lstStyle>
            <a:lvl1pPr marL="27432" indent="0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grpSp>
        <p:nvGrpSpPr>
          <p:cNvPr id="14" name="Group 13"/>
          <p:cNvGrpSpPr/>
          <p:nvPr/>
        </p:nvGrpSpPr>
        <p:grpSpPr>
          <a:xfrm rot="5400000">
            <a:off x="11578105" y="1350189"/>
            <a:ext cx="132763" cy="171288"/>
            <a:chOff x="6668087" y="1297746"/>
            <a:chExt cx="161840" cy="156602"/>
          </a:xfrm>
        </p:grpSpPr>
        <p:cxnSp>
          <p:nvCxnSpPr>
            <p:cNvPr id="11" name="Straight Connector 10"/>
            <p:cNvCxnSpPr/>
            <p:nvPr/>
          </p:nvCxnSpPr>
          <p:spPr>
            <a:xfrm rot="16200000">
              <a:off x="6664064" y="1301769"/>
              <a:ext cx="88509" cy="80463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rot="16200000" flipV="1">
              <a:off x="6685888" y="1391257"/>
              <a:ext cx="125755" cy="427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rot="5400000" flipH="1">
              <a:off x="6744524" y="1300853"/>
              <a:ext cx="88509" cy="82296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 rot="5400000">
            <a:off x="11115581" y="1453352"/>
            <a:ext cx="132763" cy="171288"/>
            <a:chOff x="6668087" y="1297746"/>
            <a:chExt cx="161840" cy="156602"/>
          </a:xfrm>
        </p:grpSpPr>
        <p:cxnSp>
          <p:nvCxnSpPr>
            <p:cNvPr id="19" name="Straight Connector 18"/>
            <p:cNvCxnSpPr/>
            <p:nvPr/>
          </p:nvCxnSpPr>
          <p:spPr>
            <a:xfrm rot="16200000">
              <a:off x="6664064" y="1301769"/>
              <a:ext cx="88509" cy="80463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rot="16200000" flipV="1">
              <a:off x="6685888" y="1391257"/>
              <a:ext cx="125755" cy="427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rot="5400000" flipH="1">
              <a:off x="6744524" y="1300853"/>
              <a:ext cx="88509" cy="82296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636000" y="55499"/>
            <a:ext cx="2844800" cy="365125"/>
          </a:xfrm>
        </p:spPr>
        <p:txBody>
          <a:bodyPr/>
          <a:lstStyle/>
          <a:p>
            <a:fld id="{3425B349-B583-4A5D-98C2-DCEC0016445A}" type="datetime1">
              <a:rPr lang="en-US" smtClean="0"/>
              <a:t>9/28/2021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219200" y="55499"/>
            <a:ext cx="7416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480800" y="55499"/>
            <a:ext cx="609600" cy="365125"/>
          </a:xfrm>
        </p:spPr>
        <p:txBody>
          <a:bodyPr/>
          <a:lstStyle/>
          <a:p>
            <a:pPr>
              <a:defRPr/>
            </a:pPr>
            <a:fld id="{69B8646F-6C54-4D73-BE5F-D7471B73A58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3938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990600" y="512064"/>
            <a:ext cx="10363200" cy="914400"/>
          </a:xfrm>
          <a:prstGeom prst="rect">
            <a:avLst/>
          </a:prstGeom>
        </p:spPr>
        <p:txBody>
          <a:bodyPr vert="horz" anchor="t">
            <a:noAutofit/>
          </a:bodyPr>
          <a:lstStyle/>
          <a:p>
            <a:r>
              <a:rPr kumimoji="0" lang="en-US" dirty="0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990600" y="1783560"/>
            <a:ext cx="10363200" cy="457200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dirty="0"/>
              <a:t>Click to edit Master text styles</a:t>
            </a:r>
          </a:p>
          <a:p>
            <a:pPr lvl="1" eaLnBrk="1" latinLnBrk="0" hangingPunct="1"/>
            <a:r>
              <a:rPr kumimoji="0" lang="en-US" dirty="0"/>
              <a:t>Second level</a:t>
            </a:r>
          </a:p>
          <a:p>
            <a:pPr lvl="2" eaLnBrk="1" latinLnBrk="0" hangingPunct="1"/>
            <a:r>
              <a:rPr kumimoji="0" lang="en-US" dirty="0"/>
              <a:t>Third level</a:t>
            </a:r>
          </a:p>
          <a:p>
            <a:pPr lvl="3" eaLnBrk="1" latinLnBrk="0" hangingPunct="1"/>
            <a:r>
              <a:rPr kumimoji="0" lang="en-US" dirty="0"/>
              <a:t>Fourth level</a:t>
            </a:r>
          </a:p>
          <a:p>
            <a:pPr lvl="4" eaLnBrk="1" latinLnBrk="0" hangingPunct="1"/>
            <a:r>
              <a:rPr kumimoji="0" lang="en-US" dirty="0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8636000" y="6416680"/>
            <a:ext cx="2844800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1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extLst/>
          </a:lstStyle>
          <a:p>
            <a:fld id="{83AEBA2D-B4AE-4DD3-A7AC-69EDD2B88F39}" type="datetime1">
              <a:rPr lang="en-US" smtClean="0"/>
              <a:pPr/>
              <a:t>9/28/2021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1219200" y="6416680"/>
            <a:ext cx="741680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1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extLst/>
          </a:lstStyle>
          <a:p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11480800" y="6416680"/>
            <a:ext cx="609600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2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extLst/>
          </a:lstStyle>
          <a:p>
            <a:pPr>
              <a:defRPr/>
            </a:pPr>
            <a:r>
              <a:rPr lang="en-US"/>
              <a:t>Slide</a:t>
            </a:r>
            <a:fld id="{088F9C99-2D15-43C9-BB30-1A2892BDD46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4727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rtl="0" eaLnBrk="1" latinLnBrk="0" hangingPunct="1">
        <a:spcBef>
          <a:spcPct val="0"/>
        </a:spcBef>
        <a:buNone/>
        <a:defRPr kumimoji="0" sz="4000" b="1" kern="1200" spc="-100" baseline="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  <a:extLst/>
    </p:titleStyle>
    <p:bodyStyle>
      <a:lvl1pPr marL="411480" indent="-342900" algn="l" rtl="0" eaLnBrk="1" latinLnBrk="0" hangingPunct="1">
        <a:spcBef>
          <a:spcPts val="700"/>
        </a:spcBef>
        <a:buClrTx/>
        <a:buSzPct val="95000"/>
        <a:buFont typeface="Wingdings" panose="05000000000000000000" pitchFamily="2" charset="2"/>
        <a:buChar char="l"/>
        <a:defRPr kumimoji="0" sz="3000" b="1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740664" indent="-285750" algn="l" rtl="0" eaLnBrk="1" latinLnBrk="0" hangingPunct="1">
        <a:spcBef>
          <a:spcPct val="20000"/>
        </a:spcBef>
        <a:buClrTx/>
        <a:buSzPct val="90000"/>
        <a:buFont typeface="Wingdings" panose="05000000000000000000" pitchFamily="2" charset="2"/>
        <a:buChar char="l"/>
        <a:defRPr kumimoji="0" sz="2600" b="1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96696" indent="-228600" algn="l" rtl="0" eaLnBrk="1" latinLnBrk="0" hangingPunct="1">
        <a:spcBef>
          <a:spcPct val="20000"/>
        </a:spcBef>
        <a:buClrTx/>
        <a:buFont typeface="Wingdings" panose="05000000000000000000" pitchFamily="2" charset="2"/>
        <a:buChar char="l"/>
        <a:defRPr kumimoji="0" sz="2400" b="1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261872" indent="-228600" algn="l" rtl="0" eaLnBrk="1" latinLnBrk="0" hangingPunct="1">
        <a:spcBef>
          <a:spcPct val="20000"/>
        </a:spcBef>
        <a:buClrTx/>
        <a:buFont typeface="Wingdings" panose="05000000000000000000" pitchFamily="2" charset="2"/>
        <a:buChar char="l"/>
        <a:defRPr kumimoji="0" sz="2200" b="1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481328" indent="-210312" algn="l" rtl="0" eaLnBrk="1" latinLnBrk="0" hangingPunct="1">
        <a:spcBef>
          <a:spcPct val="20000"/>
        </a:spcBef>
        <a:buClrTx/>
        <a:buFont typeface="Wingdings" panose="05000000000000000000" pitchFamily="2" charset="2"/>
        <a:buChar char="l"/>
        <a:defRPr kumimoji="0" sz="2000" b="1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1709928" indent="-210312" algn="l" rtl="0" eaLnBrk="1" latinLnBrk="0" hangingPunct="1">
        <a:spcBef>
          <a:spcPct val="20000"/>
        </a:spcBef>
        <a:buClr>
          <a:schemeClr val="accent3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01952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93976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wmf"/><Relationship Id="rId2" Type="http://schemas.openxmlformats.org/officeDocument/2006/relationships/oleObject" Target="../embeddings/oleObject11.bin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wmf"/><Relationship Id="rId13" Type="http://schemas.openxmlformats.org/officeDocument/2006/relationships/oleObject" Target="../embeddings/oleObject17.bin"/><Relationship Id="rId3" Type="http://schemas.openxmlformats.org/officeDocument/2006/relationships/oleObject" Target="../embeddings/oleObject12.bin"/><Relationship Id="rId7" Type="http://schemas.openxmlformats.org/officeDocument/2006/relationships/oleObject" Target="../embeddings/oleObject14.bin"/><Relationship Id="rId12" Type="http://schemas.openxmlformats.org/officeDocument/2006/relationships/image" Target="../media/image53.w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wmf"/><Relationship Id="rId11" Type="http://schemas.openxmlformats.org/officeDocument/2006/relationships/oleObject" Target="../embeddings/oleObject16.bin"/><Relationship Id="rId5" Type="http://schemas.openxmlformats.org/officeDocument/2006/relationships/oleObject" Target="../embeddings/oleObject13.bin"/><Relationship Id="rId15" Type="http://schemas.openxmlformats.org/officeDocument/2006/relationships/image" Target="../media/image55.emf"/><Relationship Id="rId10" Type="http://schemas.openxmlformats.org/officeDocument/2006/relationships/image" Target="../media/image52.wmf"/><Relationship Id="rId4" Type="http://schemas.openxmlformats.org/officeDocument/2006/relationships/image" Target="../media/image49.wmf"/><Relationship Id="rId9" Type="http://schemas.openxmlformats.org/officeDocument/2006/relationships/oleObject" Target="../embeddings/oleObject15.bin"/><Relationship Id="rId14" Type="http://schemas.openxmlformats.org/officeDocument/2006/relationships/image" Target="../media/image54.wm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0.bin"/><Relationship Id="rId3" Type="http://schemas.openxmlformats.org/officeDocument/2006/relationships/image" Target="../media/image57.png"/><Relationship Id="rId7" Type="http://schemas.openxmlformats.org/officeDocument/2006/relationships/image" Target="../media/image59.wmf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9.bin"/><Relationship Id="rId5" Type="http://schemas.openxmlformats.org/officeDocument/2006/relationships/image" Target="../media/image58.wmf"/><Relationship Id="rId4" Type="http://schemas.openxmlformats.org/officeDocument/2006/relationships/oleObject" Target="../embeddings/oleObject18.bin"/><Relationship Id="rId9" Type="http://schemas.openxmlformats.org/officeDocument/2006/relationships/image" Target="../media/image60.wm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wmf"/><Relationship Id="rId3" Type="http://schemas.openxmlformats.org/officeDocument/2006/relationships/image" Target="../media/image56.png"/><Relationship Id="rId7" Type="http://schemas.openxmlformats.org/officeDocument/2006/relationships/oleObject" Target="../embeddings/oleObject22.bin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wmf"/><Relationship Id="rId5" Type="http://schemas.openxmlformats.org/officeDocument/2006/relationships/oleObject" Target="../embeddings/oleObject21.bin"/><Relationship Id="rId4" Type="http://schemas.openxmlformats.org/officeDocument/2006/relationships/image" Target="../media/image5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5.bin"/><Relationship Id="rId13" Type="http://schemas.openxmlformats.org/officeDocument/2006/relationships/image" Target="../media/image66.wmf"/><Relationship Id="rId3" Type="http://schemas.openxmlformats.org/officeDocument/2006/relationships/image" Target="../media/image57.png"/><Relationship Id="rId7" Type="http://schemas.openxmlformats.org/officeDocument/2006/relationships/image" Target="../media/image63.wmf"/><Relationship Id="rId12" Type="http://schemas.openxmlformats.org/officeDocument/2006/relationships/oleObject" Target="../embeddings/oleObject27.bin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24.bin"/><Relationship Id="rId11" Type="http://schemas.openxmlformats.org/officeDocument/2006/relationships/image" Target="../media/image65.wmf"/><Relationship Id="rId5" Type="http://schemas.openxmlformats.org/officeDocument/2006/relationships/image" Target="../media/image62.wmf"/><Relationship Id="rId15" Type="http://schemas.openxmlformats.org/officeDocument/2006/relationships/image" Target="../media/image67.wmf"/><Relationship Id="rId10" Type="http://schemas.openxmlformats.org/officeDocument/2006/relationships/oleObject" Target="../embeddings/oleObject26.bin"/><Relationship Id="rId4" Type="http://schemas.openxmlformats.org/officeDocument/2006/relationships/oleObject" Target="../embeddings/oleObject23.bin"/><Relationship Id="rId9" Type="http://schemas.openxmlformats.org/officeDocument/2006/relationships/image" Target="../media/image64.wmf"/><Relationship Id="rId14" Type="http://schemas.openxmlformats.org/officeDocument/2006/relationships/oleObject" Target="../embeddings/oleObject28.bin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2.bin"/><Relationship Id="rId3" Type="http://schemas.openxmlformats.org/officeDocument/2006/relationships/image" Target="../media/image71.png"/><Relationship Id="rId7" Type="http://schemas.openxmlformats.org/officeDocument/2006/relationships/image" Target="../media/image73.png"/><Relationship Id="rId2" Type="http://schemas.openxmlformats.org/officeDocument/2006/relationships/oleObject" Target="../embeddings/oleObject29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31.bin"/><Relationship Id="rId5" Type="http://schemas.openxmlformats.org/officeDocument/2006/relationships/image" Target="../media/image72.png"/><Relationship Id="rId4" Type="http://schemas.openxmlformats.org/officeDocument/2006/relationships/oleObject" Target="../embeddings/oleObject30.bin"/><Relationship Id="rId9" Type="http://schemas.openxmlformats.org/officeDocument/2006/relationships/image" Target="../media/image74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1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6.bin"/><Relationship Id="rId13" Type="http://schemas.openxmlformats.org/officeDocument/2006/relationships/image" Target="../media/image90.wmf"/><Relationship Id="rId18" Type="http://schemas.openxmlformats.org/officeDocument/2006/relationships/oleObject" Target="../embeddings/oleObject41.bin"/><Relationship Id="rId3" Type="http://schemas.openxmlformats.org/officeDocument/2006/relationships/image" Target="../media/image85.wmf"/><Relationship Id="rId7" Type="http://schemas.openxmlformats.org/officeDocument/2006/relationships/image" Target="../media/image87.wmf"/><Relationship Id="rId12" Type="http://schemas.openxmlformats.org/officeDocument/2006/relationships/oleObject" Target="../embeddings/oleObject38.bin"/><Relationship Id="rId17" Type="http://schemas.openxmlformats.org/officeDocument/2006/relationships/image" Target="../media/image92.wmf"/><Relationship Id="rId2" Type="http://schemas.openxmlformats.org/officeDocument/2006/relationships/oleObject" Target="../embeddings/oleObject33.bin"/><Relationship Id="rId16" Type="http://schemas.openxmlformats.org/officeDocument/2006/relationships/oleObject" Target="../embeddings/oleObject40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35.bin"/><Relationship Id="rId11" Type="http://schemas.openxmlformats.org/officeDocument/2006/relationships/image" Target="../media/image89.wmf"/><Relationship Id="rId5" Type="http://schemas.openxmlformats.org/officeDocument/2006/relationships/image" Target="../media/image86.wmf"/><Relationship Id="rId15" Type="http://schemas.openxmlformats.org/officeDocument/2006/relationships/image" Target="../media/image91.wmf"/><Relationship Id="rId10" Type="http://schemas.openxmlformats.org/officeDocument/2006/relationships/oleObject" Target="../embeddings/oleObject37.bin"/><Relationship Id="rId19" Type="http://schemas.openxmlformats.org/officeDocument/2006/relationships/image" Target="../media/image93.wmf"/><Relationship Id="rId4" Type="http://schemas.openxmlformats.org/officeDocument/2006/relationships/oleObject" Target="../embeddings/oleObject34.bin"/><Relationship Id="rId9" Type="http://schemas.openxmlformats.org/officeDocument/2006/relationships/image" Target="../media/image88.wmf"/><Relationship Id="rId14" Type="http://schemas.openxmlformats.org/officeDocument/2006/relationships/oleObject" Target="../embeddings/oleObject39.bin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eg"/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ieeexplore.ieee.org/document/242365/" TargetMode="External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wmf"/><Relationship Id="rId3" Type="http://schemas.openxmlformats.org/officeDocument/2006/relationships/image" Target="../media/image7.wmf"/><Relationship Id="rId7" Type="http://schemas.openxmlformats.org/officeDocument/2006/relationships/image" Target="../media/image11.wmf"/><Relationship Id="rId2" Type="http://schemas.openxmlformats.org/officeDocument/2006/relationships/image" Target="../media/image6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wmf"/><Relationship Id="rId5" Type="http://schemas.openxmlformats.org/officeDocument/2006/relationships/image" Target="../media/image9.wmf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wmf"/><Relationship Id="rId13" Type="http://schemas.openxmlformats.org/officeDocument/2006/relationships/oleObject" Target="../embeddings/oleObject6.bin"/><Relationship Id="rId18" Type="http://schemas.openxmlformats.org/officeDocument/2006/relationships/image" Target="../media/image21.wmf"/><Relationship Id="rId3" Type="http://schemas.openxmlformats.org/officeDocument/2006/relationships/oleObject" Target="../embeddings/oleObject1.bin"/><Relationship Id="rId21" Type="http://schemas.openxmlformats.org/officeDocument/2006/relationships/oleObject" Target="../embeddings/oleObject10.bin"/><Relationship Id="rId7" Type="http://schemas.openxmlformats.org/officeDocument/2006/relationships/oleObject" Target="../embeddings/oleObject3.bin"/><Relationship Id="rId12" Type="http://schemas.openxmlformats.org/officeDocument/2006/relationships/image" Target="../media/image18.wmf"/><Relationship Id="rId17" Type="http://schemas.openxmlformats.org/officeDocument/2006/relationships/oleObject" Target="../embeddings/oleObject8.bin"/><Relationship Id="rId2" Type="http://schemas.openxmlformats.org/officeDocument/2006/relationships/image" Target="../media/image13.png"/><Relationship Id="rId16" Type="http://schemas.openxmlformats.org/officeDocument/2006/relationships/image" Target="../media/image20.wmf"/><Relationship Id="rId20" Type="http://schemas.openxmlformats.org/officeDocument/2006/relationships/image" Target="../media/image22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wmf"/><Relationship Id="rId11" Type="http://schemas.openxmlformats.org/officeDocument/2006/relationships/oleObject" Target="../embeddings/oleObject5.bin"/><Relationship Id="rId5" Type="http://schemas.openxmlformats.org/officeDocument/2006/relationships/oleObject" Target="../embeddings/oleObject2.bin"/><Relationship Id="rId15" Type="http://schemas.openxmlformats.org/officeDocument/2006/relationships/oleObject" Target="../embeddings/oleObject7.bin"/><Relationship Id="rId10" Type="http://schemas.openxmlformats.org/officeDocument/2006/relationships/image" Target="../media/image17.wmf"/><Relationship Id="rId19" Type="http://schemas.openxmlformats.org/officeDocument/2006/relationships/oleObject" Target="../embeddings/oleObject9.bin"/><Relationship Id="rId4" Type="http://schemas.openxmlformats.org/officeDocument/2006/relationships/image" Target="../media/image14.wmf"/><Relationship Id="rId9" Type="http://schemas.openxmlformats.org/officeDocument/2006/relationships/oleObject" Target="../embeddings/oleObject4.bin"/><Relationship Id="rId14" Type="http://schemas.openxmlformats.org/officeDocument/2006/relationships/image" Target="../media/image19.wmf"/><Relationship Id="rId22" Type="http://schemas.openxmlformats.org/officeDocument/2006/relationships/image" Target="../media/image23.w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4177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00" y="110751"/>
            <a:ext cx="1453662" cy="1382751"/>
          </a:xfrm>
          <a:prstGeom prst="rect">
            <a:avLst/>
          </a:prstGeom>
        </p:spPr>
      </p:pic>
      <p:pic>
        <p:nvPicPr>
          <p:cNvPr id="6" name="Picture 2" descr="lgplogo2c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1" y="110752"/>
            <a:ext cx="6324600" cy="12013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5" y="4038600"/>
            <a:ext cx="12183245" cy="2819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ectangle 5"/>
          <p:cNvSpPr txBox="1">
            <a:spLocks noChangeArrowheads="1"/>
          </p:cNvSpPr>
          <p:nvPr/>
        </p:nvSpPr>
        <p:spPr bwMode="auto">
          <a:xfrm>
            <a:off x="-8755" y="1493503"/>
            <a:ext cx="12192000" cy="2946802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83000">
                <a:schemeClr val="bg2"/>
              </a:gs>
              <a:gs pos="100000">
                <a:schemeClr val="bg2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fontAlgn="base">
              <a:spcBef>
                <a:spcPct val="20000"/>
              </a:spcBef>
              <a:spcAft>
                <a:spcPct val="0"/>
              </a:spcAft>
              <a:buClr>
                <a:srgbClr val="691638"/>
              </a:buClr>
              <a:buNone/>
              <a:defRPr sz="2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rgbClr val="DC5A21"/>
              </a:buClr>
              <a:buFont typeface="Times" pitchFamily="18" charset="0"/>
              <a:buChar char="•"/>
              <a:defRPr sz="2400">
                <a:solidFill>
                  <a:schemeClr val="tx2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87ADB0"/>
              </a:buClr>
              <a:buChar char="•"/>
              <a:defRPr sz="2000">
                <a:solidFill>
                  <a:schemeClr val="tx2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2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2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lvl="0" algn="ctr" eaLnBrk="1" hangingPunct="1">
              <a:spcBef>
                <a:spcPts val="0"/>
              </a:spcBef>
              <a:spcAft>
                <a:spcPts val="600"/>
              </a:spcAft>
              <a:defRPr/>
            </a:pPr>
            <a:r>
              <a:rPr lang="en-US" sz="4600" b="1" dirty="0">
                <a:solidFill>
                  <a:schemeClr val="tx1"/>
                </a:solidFill>
                <a:latin typeface="Arial" panose="020B0604020202020204" pitchFamily="34" charset="0"/>
                <a:ea typeface="ＭＳ Ｐゴシック" pitchFamily="116" charset="-128"/>
                <a:cs typeface="Arial" panose="020B0604020202020204" pitchFamily="34" charset="0"/>
              </a:rPr>
              <a:t>CT Image Reconstruction</a:t>
            </a:r>
            <a:endParaRPr kumimoji="0" lang="en-US" sz="4600" b="1" i="0" u="none" strike="noStrike" kern="1200" cap="none" spc="0" normalizeH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ＭＳ Ｐゴシック" pitchFamily="116" charset="-128"/>
              <a:cs typeface="Arial" panose="020B0604020202020204" pitchFamily="34" charset="0"/>
            </a:endParaRPr>
          </a:p>
          <a:p>
            <a:pPr lvl="0" algn="ctr" ea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Ge Wang</a:t>
            </a:r>
          </a:p>
          <a:p>
            <a:pPr lvl="0" algn="ctr" ea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AI-based X-ray Imaging System (AXIS) Lab</a:t>
            </a:r>
          </a:p>
          <a:p>
            <a:pPr lvl="0" algn="ctr" eaLnBrk="1" hangingPunct="1">
              <a:spcBef>
                <a:spcPts val="0"/>
              </a:spcBef>
              <a:spcAft>
                <a:spcPts val="600"/>
              </a:spcAft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Rensselaer</a:t>
            </a:r>
            <a:r>
              <a:rPr kumimoji="0" lang="en-US" sz="2400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Polytechnic Institute, Troy, New York, USA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80000"/>
              </a:lnSpc>
              <a:spcBef>
                <a:spcPts val="1200"/>
              </a:spcBef>
              <a:spcAft>
                <a:spcPts val="1200"/>
              </a:spcAft>
              <a:buClr>
                <a:srgbClr val="691638"/>
              </a:buClr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September </a:t>
            </a:r>
            <a:r>
              <a:rPr lang="en-US" sz="2400" noProof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28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, 2021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691638"/>
              </a:buClr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691638"/>
              </a:buClr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27002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4298" y="383121"/>
            <a:ext cx="3738993" cy="60917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1127" y="875930"/>
            <a:ext cx="3389257" cy="32096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4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1338" y="4301751"/>
            <a:ext cx="4045806" cy="21953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9941" name="Straight Arrow Connector 6"/>
          <p:cNvCxnSpPr>
            <a:cxnSpLocks noChangeShapeType="1"/>
          </p:cNvCxnSpPr>
          <p:nvPr/>
        </p:nvCxnSpPr>
        <p:spPr bwMode="auto">
          <a:xfrm flipV="1">
            <a:off x="6428251" y="4551334"/>
            <a:ext cx="1278125" cy="1743910"/>
          </a:xfrm>
          <a:prstGeom prst="straightConnector1">
            <a:avLst/>
          </a:prstGeom>
          <a:noFill/>
          <a:ln w="25400" algn="ctr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9942" name="Straight Arrow Connector 7"/>
          <p:cNvCxnSpPr>
            <a:cxnSpLocks noChangeShapeType="1"/>
          </p:cNvCxnSpPr>
          <p:nvPr/>
        </p:nvCxnSpPr>
        <p:spPr bwMode="auto">
          <a:xfrm flipV="1">
            <a:off x="8281850" y="4551334"/>
            <a:ext cx="1278125" cy="1743910"/>
          </a:xfrm>
          <a:prstGeom prst="straightConnector1">
            <a:avLst/>
          </a:prstGeom>
          <a:noFill/>
          <a:ln w="25400" algn="ctr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28627989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Parallel-beam FBP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7349" y="1533270"/>
            <a:ext cx="5238252" cy="508617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1991797"/>
            <a:ext cx="3753348" cy="351561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 bwMode="auto">
          <a:xfrm>
            <a:off x="6553837" y="5816734"/>
            <a:ext cx="2594403" cy="686754"/>
          </a:xfrm>
          <a:prstGeom prst="rect">
            <a:avLst/>
          </a:prstGeom>
          <a:solidFill>
            <a:srgbClr val="FF0000">
              <a:alpha val="50000"/>
            </a:srgbClr>
          </a:solidFill>
          <a:ln w="9525" cap="flat" cmpd="sng" algn="ctr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567" tIns="45784" rIns="91567" bIns="45784" numCol="1" rtlCol="0" anchor="t" anchorCtr="0" compatLnSpc="1">
            <a:prstTxWarp prst="textNoShape">
              <a:avLst/>
            </a:prstTxWarp>
          </a:bodyPr>
          <a:lstStyle/>
          <a:p>
            <a:pPr algn="ctr" defTabSz="915680"/>
            <a:endParaRPr lang="en-US" sz="1803" dirty="0" err="1"/>
          </a:p>
        </p:txBody>
      </p:sp>
      <p:sp>
        <p:nvSpPr>
          <p:cNvPr id="6" name="Rectangle 5"/>
          <p:cNvSpPr/>
          <p:nvPr/>
        </p:nvSpPr>
        <p:spPr bwMode="auto">
          <a:xfrm>
            <a:off x="6553837" y="3431474"/>
            <a:ext cx="2594403" cy="686754"/>
          </a:xfrm>
          <a:prstGeom prst="rect">
            <a:avLst/>
          </a:prstGeom>
          <a:solidFill>
            <a:srgbClr val="FF0000">
              <a:alpha val="50000"/>
            </a:srgbClr>
          </a:solidFill>
          <a:ln w="9525" cap="flat" cmpd="sng" algn="ctr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567" tIns="45784" rIns="91567" bIns="45784" numCol="1" rtlCol="0" anchor="t" anchorCtr="0" compatLnSpc="1">
            <a:prstTxWarp prst="textNoShape">
              <a:avLst/>
            </a:prstTxWarp>
          </a:bodyPr>
          <a:lstStyle/>
          <a:p>
            <a:pPr algn="ctr" defTabSz="915680"/>
            <a:endParaRPr lang="en-US" sz="1803" dirty="0" err="1"/>
          </a:p>
        </p:txBody>
      </p:sp>
    </p:spTree>
    <p:extLst>
      <p:ext uri="{BB962C8B-B14F-4D97-AF65-F5344CB8AC3E}">
        <p14:creationId xmlns:p14="http://schemas.microsoft.com/office/powerpoint/2010/main" val="246189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err="1"/>
              <a:t>Equi</a:t>
            </a:r>
            <a:r>
              <a:rPr lang="en-US" sz="4400" dirty="0"/>
              <a:t>-angular/spatial Fan-beam Geometry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935799"/>
            <a:ext cx="5580392" cy="377714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9060" y="1521351"/>
            <a:ext cx="3745836" cy="417804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863752" y="5652183"/>
            <a:ext cx="36904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Homework on Half-scan</a:t>
            </a:r>
          </a:p>
        </p:txBody>
      </p:sp>
    </p:spTree>
    <p:extLst>
      <p:ext uri="{BB962C8B-B14F-4D97-AF65-F5344CB8AC3E}">
        <p14:creationId xmlns:p14="http://schemas.microsoft.com/office/powerpoint/2010/main" val="10867404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Parallel- to Fan-beam FBP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8091" y="2535984"/>
            <a:ext cx="5298852" cy="331676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767" y="5200280"/>
            <a:ext cx="5143500" cy="15144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8131" y="1632313"/>
            <a:ext cx="4217128" cy="90367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 bwMode="auto">
          <a:xfrm>
            <a:off x="1574075" y="1632314"/>
            <a:ext cx="5365192" cy="3498265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1800" dirty="0" err="1"/>
          </a:p>
        </p:txBody>
      </p:sp>
      <p:sp>
        <p:nvSpPr>
          <p:cNvPr id="8" name="Rectangle 7"/>
          <p:cNvSpPr/>
          <p:nvPr/>
        </p:nvSpPr>
        <p:spPr bwMode="auto">
          <a:xfrm>
            <a:off x="1574075" y="5274594"/>
            <a:ext cx="5365192" cy="1440160"/>
          </a:xfrm>
          <a:prstGeom prst="rect">
            <a:avLst/>
          </a:prstGeom>
          <a:noFill/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1800" dirty="0" err="1"/>
          </a:p>
        </p:txBody>
      </p:sp>
      <p:sp>
        <p:nvSpPr>
          <p:cNvPr id="9" name="TextBox 8"/>
          <p:cNvSpPr txBox="1"/>
          <p:nvPr/>
        </p:nvSpPr>
        <p:spPr>
          <a:xfrm>
            <a:off x="7306960" y="2733990"/>
            <a:ext cx="36038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Parallel-beam</a:t>
            </a:r>
          </a:p>
          <a:p>
            <a:r>
              <a:rPr lang="en-US" b="1" dirty="0">
                <a:solidFill>
                  <a:srgbClr val="FF0000"/>
                </a:solidFill>
              </a:rPr>
              <a:t>Filtered Backprojection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306960" y="5437248"/>
            <a:ext cx="36038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00FF"/>
                </a:solidFill>
              </a:rPr>
              <a:t>Fan-beam</a:t>
            </a:r>
          </a:p>
          <a:p>
            <a:r>
              <a:rPr lang="en-US" b="1" dirty="0">
                <a:solidFill>
                  <a:srgbClr val="0000FF"/>
                </a:solidFill>
              </a:rPr>
              <a:t>Filtered Backprojection</a:t>
            </a:r>
          </a:p>
        </p:txBody>
      </p:sp>
      <p:cxnSp>
        <p:nvCxnSpPr>
          <p:cNvPr id="11" name="Curved Connector 10"/>
          <p:cNvCxnSpPr>
            <a:stCxn id="7" idx="3"/>
            <a:endCxn id="8" idx="3"/>
          </p:cNvCxnSpPr>
          <p:nvPr/>
        </p:nvCxnSpPr>
        <p:spPr bwMode="auto">
          <a:xfrm>
            <a:off x="6939267" y="3381446"/>
            <a:ext cx="12700" cy="2613228"/>
          </a:xfrm>
          <a:prstGeom prst="curvedConnector3">
            <a:avLst>
              <a:gd name="adj1" fmla="val 1800000"/>
            </a:avLst>
          </a:prstGeom>
          <a:solidFill>
            <a:schemeClr val="accent1"/>
          </a:solidFill>
          <a:ln w="6350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2" name="Rectangle 11"/>
          <p:cNvSpPr/>
          <p:nvPr/>
        </p:nvSpPr>
        <p:spPr bwMode="auto">
          <a:xfrm>
            <a:off x="3789171" y="2791268"/>
            <a:ext cx="874270" cy="368492"/>
          </a:xfrm>
          <a:prstGeom prst="rect">
            <a:avLst/>
          </a:prstGeom>
          <a:solidFill>
            <a:srgbClr val="FF0000">
              <a:alpha val="50000"/>
            </a:srgbClr>
          </a:solidFill>
          <a:ln w="9525" cap="flat" cmpd="sng" algn="ctr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567" tIns="45784" rIns="91567" bIns="45784" numCol="1" rtlCol="0" anchor="t" anchorCtr="0" compatLnSpc="1">
            <a:prstTxWarp prst="textNoShape">
              <a:avLst/>
            </a:prstTxWarp>
          </a:bodyPr>
          <a:lstStyle/>
          <a:p>
            <a:pPr algn="ctr" defTabSz="915680"/>
            <a:endParaRPr lang="en-US" sz="1803" dirty="0" err="1"/>
          </a:p>
        </p:txBody>
      </p:sp>
      <p:sp>
        <p:nvSpPr>
          <p:cNvPr id="13" name="Rectangle 12"/>
          <p:cNvSpPr/>
          <p:nvPr/>
        </p:nvSpPr>
        <p:spPr bwMode="auto">
          <a:xfrm>
            <a:off x="5858124" y="5484255"/>
            <a:ext cx="766196" cy="368492"/>
          </a:xfrm>
          <a:prstGeom prst="rect">
            <a:avLst/>
          </a:prstGeom>
          <a:solidFill>
            <a:srgbClr val="0000FF">
              <a:alpha val="50000"/>
            </a:srgbClr>
          </a:solidFill>
          <a:ln w="9525" cap="flat" cmpd="sng" algn="ctr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567" tIns="45784" rIns="91567" bIns="45784" numCol="1" rtlCol="0" anchor="t" anchorCtr="0" compatLnSpc="1">
            <a:prstTxWarp prst="textNoShape">
              <a:avLst/>
            </a:prstTxWarp>
          </a:bodyPr>
          <a:lstStyle/>
          <a:p>
            <a:pPr algn="ctr" defTabSz="915680"/>
            <a:endParaRPr lang="en-US" sz="1803" dirty="0" err="1"/>
          </a:p>
        </p:txBody>
      </p:sp>
      <p:cxnSp>
        <p:nvCxnSpPr>
          <p:cNvPr id="14" name="Curved Connector 13"/>
          <p:cNvCxnSpPr>
            <a:stCxn id="12" idx="3"/>
            <a:endCxn id="13" idx="0"/>
          </p:cNvCxnSpPr>
          <p:nvPr/>
        </p:nvCxnSpPr>
        <p:spPr bwMode="auto">
          <a:xfrm>
            <a:off x="4663441" y="2975514"/>
            <a:ext cx="1577781" cy="2508741"/>
          </a:xfrm>
          <a:prstGeom prst="curvedConnector2">
            <a:avLst/>
          </a:prstGeom>
          <a:solidFill>
            <a:schemeClr val="accent1"/>
          </a:solidFill>
          <a:ln w="6350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6" name="TextBox 15"/>
          <p:cNvSpPr txBox="1"/>
          <p:nvPr/>
        </p:nvSpPr>
        <p:spPr>
          <a:xfrm>
            <a:off x="7306960" y="3837917"/>
            <a:ext cx="34869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Key Idea: Convert Parallel-beam Data to Fan-beam Data</a:t>
            </a:r>
          </a:p>
        </p:txBody>
      </p:sp>
    </p:spTree>
    <p:extLst>
      <p:ext uri="{BB962C8B-B14F-4D97-AF65-F5344CB8AC3E}">
        <p14:creationId xmlns:p14="http://schemas.microsoft.com/office/powerpoint/2010/main" val="2688495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Equi-spatial Fan-beam Formula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2" y="2246598"/>
            <a:ext cx="5269881" cy="281807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3126" y="5965530"/>
            <a:ext cx="6632474" cy="70315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9061" y="1530454"/>
            <a:ext cx="3738993" cy="4226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8681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9187" y="1637906"/>
            <a:ext cx="7382813" cy="285495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Fan-beam FBP = Parallel-beam FBP</a:t>
            </a:r>
          </a:p>
        </p:txBody>
      </p:sp>
      <p:pic>
        <p:nvPicPr>
          <p:cNvPr id="133122" name="Picture 2" descr="Image result for Jacobian transform geometrical meani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0867" y="2188605"/>
            <a:ext cx="4312778" cy="4608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0489" y="5102216"/>
            <a:ext cx="4305300" cy="149542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8521" y="1531597"/>
            <a:ext cx="34869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Key Idea: Convert Parallel-beam Data to Fan-beam Data</a:t>
            </a:r>
          </a:p>
        </p:txBody>
      </p:sp>
    </p:spTree>
    <p:extLst>
      <p:ext uri="{BB962C8B-B14F-4D97-AF65-F5344CB8AC3E}">
        <p14:creationId xmlns:p14="http://schemas.microsoft.com/office/powerpoint/2010/main" val="31690248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Fan- to Parallel-beam FBP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6491" y="2535984"/>
            <a:ext cx="5298852" cy="331676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4167" y="5200280"/>
            <a:ext cx="5143500" cy="15144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6531" y="1632313"/>
            <a:ext cx="4217128" cy="90367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 bwMode="auto">
          <a:xfrm>
            <a:off x="5282475" y="1632314"/>
            <a:ext cx="5365192" cy="3498265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1800" dirty="0" err="1"/>
          </a:p>
        </p:txBody>
      </p:sp>
      <p:sp>
        <p:nvSpPr>
          <p:cNvPr id="8" name="Rectangle 7"/>
          <p:cNvSpPr/>
          <p:nvPr/>
        </p:nvSpPr>
        <p:spPr bwMode="auto">
          <a:xfrm>
            <a:off x="5282475" y="5274594"/>
            <a:ext cx="5365192" cy="1440160"/>
          </a:xfrm>
          <a:prstGeom prst="rect">
            <a:avLst/>
          </a:prstGeom>
          <a:noFill/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1800" dirty="0" err="1"/>
          </a:p>
        </p:txBody>
      </p:sp>
      <p:sp>
        <p:nvSpPr>
          <p:cNvPr id="9" name="TextBox 8"/>
          <p:cNvSpPr txBox="1"/>
          <p:nvPr/>
        </p:nvSpPr>
        <p:spPr>
          <a:xfrm>
            <a:off x="1266925" y="2826323"/>
            <a:ext cx="36038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Parallel-beam</a:t>
            </a:r>
          </a:p>
          <a:p>
            <a:r>
              <a:rPr lang="en-US" b="1" dirty="0">
                <a:solidFill>
                  <a:srgbClr val="FF0000"/>
                </a:solidFill>
              </a:rPr>
              <a:t>Filtered Backprojection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266925" y="5529581"/>
            <a:ext cx="36038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00FF"/>
                </a:solidFill>
              </a:rPr>
              <a:t>Fan-beam</a:t>
            </a:r>
          </a:p>
          <a:p>
            <a:r>
              <a:rPr lang="en-US" b="1" dirty="0">
                <a:solidFill>
                  <a:srgbClr val="0000FF"/>
                </a:solidFill>
              </a:rPr>
              <a:t>Filtered Backprojection</a:t>
            </a:r>
          </a:p>
        </p:txBody>
      </p:sp>
      <p:cxnSp>
        <p:nvCxnSpPr>
          <p:cNvPr id="11" name="Curved Connector 10"/>
          <p:cNvCxnSpPr>
            <a:stCxn id="8" idx="1"/>
            <a:endCxn id="7" idx="1"/>
          </p:cNvCxnSpPr>
          <p:nvPr/>
        </p:nvCxnSpPr>
        <p:spPr bwMode="auto">
          <a:xfrm rot="10800000">
            <a:off x="5282475" y="3381448"/>
            <a:ext cx="12700" cy="2613227"/>
          </a:xfrm>
          <a:prstGeom prst="curvedConnector3">
            <a:avLst>
              <a:gd name="adj1" fmla="val 1800000"/>
            </a:avLst>
          </a:prstGeom>
          <a:solidFill>
            <a:schemeClr val="accent1"/>
          </a:solidFill>
          <a:ln w="6350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2" name="TextBox 11"/>
          <p:cNvSpPr txBox="1"/>
          <p:nvPr/>
        </p:nvSpPr>
        <p:spPr>
          <a:xfrm>
            <a:off x="1266925" y="3776500"/>
            <a:ext cx="348697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Key Idea: Convert Fan-beam Data to Parallel-beam Data or We Do It Heuristically!</a:t>
            </a:r>
          </a:p>
        </p:txBody>
      </p:sp>
    </p:spTree>
    <p:extLst>
      <p:ext uri="{BB962C8B-B14F-4D97-AF65-F5344CB8AC3E}">
        <p14:creationId xmlns:p14="http://schemas.microsoft.com/office/powerpoint/2010/main" val="28826580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Heuristics behind the Fan-beam Formula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2200" y="2189959"/>
            <a:ext cx="10363200" cy="3804440"/>
          </a:xfrm>
        </p:spPr>
        <p:txBody>
          <a:bodyPr>
            <a:normAutofit fontScale="92500" lnSpcReduction="10000"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3200" dirty="0"/>
              <a:t>If you want to see directly the correctness of the fan-beam formula, you can read the rest of the slides.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3200" dirty="0"/>
              <a:t>The key idea is that if we just consider a point object near the system origin, then all the factors in the fan-beam formula becomes immediately clear!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3200" dirty="0"/>
              <a:t>And that understanding is valid no matter the source to the original distance is large or small. Hence, we got a generalized fan-beam formula!</a:t>
            </a:r>
          </a:p>
        </p:txBody>
      </p:sp>
    </p:spTree>
    <p:extLst>
      <p:ext uri="{BB962C8B-B14F-4D97-AF65-F5344CB8AC3E}">
        <p14:creationId xmlns:p14="http://schemas.microsoft.com/office/powerpoint/2010/main" val="25863441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Equi-spatial Fan-beam Formula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3769" y="1662132"/>
            <a:ext cx="6724465" cy="359591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8588" y="5458741"/>
            <a:ext cx="8637012" cy="91567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 bwMode="auto">
          <a:xfrm>
            <a:off x="7240590" y="2711726"/>
            <a:ext cx="228918" cy="305224"/>
          </a:xfrm>
          <a:prstGeom prst="rect">
            <a:avLst/>
          </a:prstGeom>
          <a:solidFill>
            <a:srgbClr val="FF0000">
              <a:alpha val="5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567" tIns="45784" rIns="91567" bIns="45784" numCol="1" rtlCol="0" anchor="t" anchorCtr="0" compatLnSpc="1">
            <a:prstTxWarp prst="textNoShape">
              <a:avLst/>
            </a:prstTxWarp>
          </a:bodyPr>
          <a:lstStyle/>
          <a:p>
            <a:pPr algn="ctr" defTabSz="915680"/>
            <a:endParaRPr lang="en-US" sz="1803" dirty="0" err="1"/>
          </a:p>
        </p:txBody>
      </p:sp>
      <p:sp>
        <p:nvSpPr>
          <p:cNvPr id="6" name="Rectangle 5"/>
          <p:cNvSpPr/>
          <p:nvPr/>
        </p:nvSpPr>
        <p:spPr bwMode="auto">
          <a:xfrm>
            <a:off x="7001332" y="3154866"/>
            <a:ext cx="161468" cy="305224"/>
          </a:xfrm>
          <a:prstGeom prst="rect">
            <a:avLst/>
          </a:prstGeom>
          <a:solidFill>
            <a:srgbClr val="FF0000">
              <a:alpha val="5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567" tIns="45784" rIns="91567" bIns="45784" numCol="1" rtlCol="0" anchor="t" anchorCtr="0" compatLnSpc="1">
            <a:prstTxWarp prst="textNoShape">
              <a:avLst/>
            </a:prstTxWarp>
          </a:bodyPr>
          <a:lstStyle/>
          <a:p>
            <a:pPr algn="ctr" defTabSz="915680"/>
            <a:endParaRPr lang="en-US" sz="1803" dirty="0" err="1"/>
          </a:p>
        </p:txBody>
      </p:sp>
      <p:sp>
        <p:nvSpPr>
          <p:cNvPr id="7" name="Rectangle 6"/>
          <p:cNvSpPr/>
          <p:nvPr/>
        </p:nvSpPr>
        <p:spPr bwMode="auto">
          <a:xfrm>
            <a:off x="5256634" y="3123017"/>
            <a:ext cx="228918" cy="305224"/>
          </a:xfrm>
          <a:prstGeom prst="rect">
            <a:avLst/>
          </a:prstGeom>
          <a:solidFill>
            <a:srgbClr val="FF0000">
              <a:alpha val="5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567" tIns="45784" rIns="91567" bIns="45784" numCol="1" rtlCol="0" anchor="t" anchorCtr="0" compatLnSpc="1">
            <a:prstTxWarp prst="textNoShape">
              <a:avLst/>
            </a:prstTxWarp>
          </a:bodyPr>
          <a:lstStyle/>
          <a:p>
            <a:pPr algn="ctr" defTabSz="915680"/>
            <a:endParaRPr lang="en-US" sz="1803" dirty="0" err="1"/>
          </a:p>
        </p:txBody>
      </p:sp>
    </p:spTree>
    <p:extLst>
      <p:ext uri="{BB962C8B-B14F-4D97-AF65-F5344CB8AC3E}">
        <p14:creationId xmlns:p14="http://schemas.microsoft.com/office/powerpoint/2010/main" val="5204250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Delta Function on a Scaled Axis</a:t>
            </a:r>
          </a:p>
        </p:txBody>
      </p:sp>
      <p:graphicFrame>
        <p:nvGraphicFramePr>
          <p:cNvPr id="13" name="Object 4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69080137"/>
              </p:ext>
            </p:extLst>
          </p:nvPr>
        </p:nvGraphicFramePr>
        <p:xfrm>
          <a:off x="913310" y="3547728"/>
          <a:ext cx="2716811" cy="8107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133360" imgH="634680" progId="Equation.DSMT4">
                  <p:embed/>
                </p:oleObj>
              </mc:Choice>
              <mc:Fallback>
                <p:oleObj name="Equation" r:id="rId2" imgW="2133360" imgH="634680" progId="Equation.DSMT4">
                  <p:embed/>
                  <p:pic>
                    <p:nvPicPr>
                      <p:cNvPr id="13" name="Object 4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3310" y="3547728"/>
                        <a:ext cx="2716811" cy="81075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6077" y="2365346"/>
            <a:ext cx="6661101" cy="3899695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215947" y="1657877"/>
            <a:ext cx="118863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Projecting with a Divergent Beam: The Impulse Becomes Stronger (Larger Area)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17598786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Outline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186088" y="1595021"/>
            <a:ext cx="6464444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eaLnBrk="1" hangingPunct="1">
              <a:buFont typeface="Arial" panose="020B0604020202020204" pitchFamily="34" charset="0"/>
              <a:buChar char="•"/>
              <a:defRPr/>
            </a:pPr>
            <a:r>
              <a:rPr lang="en-US" sz="2800" b="1" dirty="0">
                <a:solidFill>
                  <a:srgbClr val="000000"/>
                </a:solidFill>
                <a:ea typeface="ＭＳ Ｐゴシック" charset="0"/>
              </a:rPr>
              <a:t>X-ray Nature</a:t>
            </a:r>
            <a:endParaRPr lang="en-US" sz="2800" dirty="0">
              <a:solidFill>
                <a:srgbClr val="000000"/>
              </a:solidFill>
              <a:ea typeface="ＭＳ Ｐゴシック" charset="0"/>
            </a:endParaRPr>
          </a:p>
          <a:p>
            <a:pPr eaLnBrk="1" hangingPunct="1">
              <a:defRPr/>
            </a:pPr>
            <a:r>
              <a:rPr lang="en-US" sz="2800" b="1" dirty="0">
                <a:solidFill>
                  <a:srgbClr val="000000"/>
                </a:solidFill>
                <a:ea typeface="ＭＳ Ｐゴシック" charset="0"/>
              </a:rPr>
              <a:t>	</a:t>
            </a:r>
            <a:r>
              <a:rPr lang="en-US" sz="2800" dirty="0">
                <a:solidFill>
                  <a:srgbClr val="000000"/>
                </a:solidFill>
                <a:ea typeface="ＭＳ Ｐゴシック" charset="0"/>
              </a:rPr>
              <a:t>Wave</a:t>
            </a:r>
          </a:p>
          <a:p>
            <a:pPr eaLnBrk="1" hangingPunct="1">
              <a:defRPr/>
            </a:pPr>
            <a:r>
              <a:rPr lang="en-US" sz="2800" dirty="0">
                <a:solidFill>
                  <a:srgbClr val="000000"/>
                </a:solidFill>
                <a:ea typeface="ＭＳ Ｐゴシック" charset="0"/>
              </a:rPr>
              <a:t>	Particle</a:t>
            </a:r>
          </a:p>
          <a:p>
            <a:pPr marL="342900" indent="-342900" eaLnBrk="1" hangingPunct="1">
              <a:buFont typeface="Arial" panose="020B0604020202020204" pitchFamily="34" charset="0"/>
              <a:buChar char="•"/>
              <a:defRPr/>
            </a:pPr>
            <a:r>
              <a:rPr lang="en-US" sz="2800" b="1" dirty="0">
                <a:solidFill>
                  <a:srgbClr val="000000"/>
                </a:solidFill>
                <a:ea typeface="ＭＳ Ｐゴシック" charset="0"/>
              </a:rPr>
              <a:t>X-ray Attenuation</a:t>
            </a:r>
          </a:p>
          <a:p>
            <a:pPr eaLnBrk="1" hangingPunct="1">
              <a:defRPr/>
            </a:pPr>
            <a:r>
              <a:rPr lang="en-US" sz="2800" b="1" dirty="0">
                <a:solidFill>
                  <a:srgbClr val="000000"/>
                </a:solidFill>
                <a:ea typeface="ＭＳ Ｐゴシック" charset="0"/>
              </a:rPr>
              <a:t>	</a:t>
            </a:r>
            <a:r>
              <a:rPr lang="en-US" sz="2800" dirty="0">
                <a:solidFill>
                  <a:srgbClr val="000000"/>
                </a:solidFill>
                <a:ea typeface="ＭＳ Ｐゴシック" charset="0"/>
              </a:rPr>
              <a:t>Mechanisms</a:t>
            </a:r>
          </a:p>
          <a:p>
            <a:pPr lvl="1" eaLnBrk="1" hangingPunct="1">
              <a:defRPr/>
            </a:pPr>
            <a:r>
              <a:rPr lang="en-US" sz="2800" dirty="0">
                <a:solidFill>
                  <a:srgbClr val="000000"/>
                </a:solidFill>
                <a:ea typeface="ＭＳ Ｐゴシック" charset="0"/>
              </a:rPr>
              <a:t>	Beer’s Law</a:t>
            </a:r>
          </a:p>
          <a:p>
            <a:pPr marL="342900" indent="-342900" eaLnBrk="1" hangingPunct="1">
              <a:buFont typeface="Arial" panose="020B0604020202020204" pitchFamily="34" charset="0"/>
              <a:buChar char="•"/>
              <a:defRPr/>
            </a:pPr>
            <a:r>
              <a:rPr lang="en-US" altLang="zh-CN" sz="2800" b="1" dirty="0">
                <a:solidFill>
                  <a:srgbClr val="000000"/>
                </a:solidFill>
                <a:ea typeface="ＭＳ Ｐゴシック" charset="0"/>
              </a:rPr>
              <a:t>X-ray Tubes/Sources &amp; Detectors</a:t>
            </a:r>
          </a:p>
          <a:p>
            <a:pPr eaLnBrk="1" hangingPunct="1">
              <a:defRPr/>
            </a:pPr>
            <a:r>
              <a:rPr lang="en-US" altLang="zh-CN" sz="2800" b="1" dirty="0">
                <a:solidFill>
                  <a:srgbClr val="000000"/>
                </a:solidFill>
                <a:ea typeface="ＭＳ Ｐゴシック" charset="0"/>
              </a:rPr>
              <a:t>	</a:t>
            </a:r>
            <a:r>
              <a:rPr lang="en-US" altLang="zh-CN" sz="2800" dirty="0">
                <a:solidFill>
                  <a:srgbClr val="000000"/>
                </a:solidFill>
                <a:ea typeface="ＭＳ Ｐゴシック" charset="0"/>
              </a:rPr>
              <a:t>Sources &amp; Detectors</a:t>
            </a:r>
          </a:p>
          <a:p>
            <a:pPr eaLnBrk="1" hangingPunct="1">
              <a:defRPr/>
            </a:pPr>
            <a:r>
              <a:rPr lang="en-US" altLang="zh-CN" sz="2800" dirty="0">
                <a:solidFill>
                  <a:srgbClr val="000000"/>
                </a:solidFill>
                <a:ea typeface="ＭＳ Ｐゴシック" charset="0"/>
              </a:rPr>
              <a:t>	Breast Imaging Examples</a:t>
            </a:r>
          </a:p>
          <a:p>
            <a:pPr marL="342900" indent="-342900" eaLnBrk="1" hangingPunct="1">
              <a:buFont typeface="Arial" panose="020B0604020202020204" pitchFamily="34" charset="0"/>
              <a:buChar char="•"/>
              <a:defRPr/>
            </a:pPr>
            <a:r>
              <a:rPr lang="en-US" altLang="zh-CN" sz="2800" b="1" dirty="0">
                <a:solidFill>
                  <a:srgbClr val="FF0000"/>
                </a:solidFill>
                <a:ea typeface="ＭＳ Ｐゴシック" charset="0"/>
              </a:rPr>
              <a:t>Radiation Dose</a:t>
            </a:r>
          </a:p>
          <a:p>
            <a:pPr eaLnBrk="1" hangingPunct="1">
              <a:defRPr/>
            </a:pPr>
            <a:r>
              <a:rPr lang="en-US" altLang="zh-CN" sz="2800" b="1" dirty="0">
                <a:solidFill>
                  <a:srgbClr val="FF0000"/>
                </a:solidFill>
                <a:ea typeface="ＭＳ Ｐゴシック" charset="0"/>
              </a:rPr>
              <a:t>	</a:t>
            </a:r>
            <a:r>
              <a:rPr lang="en-US" altLang="zh-CN" sz="2800" dirty="0">
                <a:solidFill>
                  <a:srgbClr val="FF0000"/>
                </a:solidFill>
                <a:ea typeface="ＭＳ Ｐゴシック" charset="0"/>
              </a:rPr>
              <a:t>Dosimetry</a:t>
            </a:r>
          </a:p>
          <a:p>
            <a:pPr eaLnBrk="1" hangingPunct="1">
              <a:defRPr/>
            </a:pPr>
            <a:r>
              <a:rPr lang="en-US" altLang="zh-CN" sz="2800" dirty="0">
                <a:solidFill>
                  <a:srgbClr val="FF0000"/>
                </a:solidFill>
                <a:ea typeface="ＭＳ Ｐゴシック" charset="0"/>
              </a:rPr>
              <a:t>	Low-dose CT</a:t>
            </a:r>
          </a:p>
        </p:txBody>
      </p:sp>
    </p:spTree>
    <p:extLst>
      <p:ext uri="{BB962C8B-B14F-4D97-AF65-F5344CB8AC3E}">
        <p14:creationId xmlns:p14="http://schemas.microsoft.com/office/powerpoint/2010/main" val="5535932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Delta Function on a Tilted Axis</a:t>
            </a:r>
          </a:p>
        </p:txBody>
      </p:sp>
      <p:graphicFrame>
        <p:nvGraphicFramePr>
          <p:cNvPr id="5" name="Object 42"/>
          <p:cNvGraphicFramePr>
            <a:graphicFrameLocks noChangeAspect="1"/>
          </p:cNvGraphicFramePr>
          <p:nvPr/>
        </p:nvGraphicFramePr>
        <p:xfrm>
          <a:off x="2918012" y="2392856"/>
          <a:ext cx="1584938" cy="3820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244520" imgH="304560" progId="Equation.DSMT4">
                  <p:embed/>
                </p:oleObj>
              </mc:Choice>
              <mc:Fallback>
                <p:oleObj name="Equation" r:id="rId3" imgW="1244520" imgH="304560" progId="Equation.DSMT4">
                  <p:embed/>
                  <p:pic>
                    <p:nvPicPr>
                      <p:cNvPr id="5" name="Object 4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18012" y="2392856"/>
                        <a:ext cx="1584938" cy="38207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" name="Straight Connector 6"/>
          <p:cNvCxnSpPr/>
          <p:nvPr/>
        </p:nvCxnSpPr>
        <p:spPr bwMode="auto">
          <a:xfrm>
            <a:off x="1735270" y="4054733"/>
            <a:ext cx="2365485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7030A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10" name="Straight Connector 9"/>
          <p:cNvCxnSpPr/>
          <p:nvPr/>
        </p:nvCxnSpPr>
        <p:spPr bwMode="auto">
          <a:xfrm rot="16200000">
            <a:off x="1468199" y="3558744"/>
            <a:ext cx="2365485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7030A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11" name="Straight Connector 10"/>
          <p:cNvCxnSpPr/>
          <p:nvPr/>
        </p:nvCxnSpPr>
        <p:spPr bwMode="auto">
          <a:xfrm flipV="1">
            <a:off x="2650941" y="3367979"/>
            <a:ext cx="0" cy="686754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graphicFrame>
        <p:nvGraphicFramePr>
          <p:cNvPr id="13" name="Object 42"/>
          <p:cNvGraphicFramePr>
            <a:graphicFrameLocks noChangeAspect="1"/>
          </p:cNvGraphicFramePr>
          <p:nvPr/>
        </p:nvGraphicFramePr>
        <p:xfrm>
          <a:off x="6060686" y="2139891"/>
          <a:ext cx="3783012" cy="892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971800" imgH="698400" progId="Equation.DSMT4">
                  <p:embed/>
                </p:oleObj>
              </mc:Choice>
              <mc:Fallback>
                <p:oleObj name="Equation" r:id="rId5" imgW="2971800" imgH="698400" progId="Equation.DSMT4">
                  <p:embed/>
                  <p:pic>
                    <p:nvPicPr>
                      <p:cNvPr id="13" name="Object 4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60686" y="2139891"/>
                        <a:ext cx="3783012" cy="892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4" name="Straight Connector 13"/>
          <p:cNvCxnSpPr/>
          <p:nvPr/>
        </p:nvCxnSpPr>
        <p:spPr bwMode="auto">
          <a:xfrm>
            <a:off x="4787509" y="4054733"/>
            <a:ext cx="2365485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15" name="Straight Connector 14"/>
          <p:cNvCxnSpPr/>
          <p:nvPr/>
        </p:nvCxnSpPr>
        <p:spPr bwMode="auto">
          <a:xfrm rot="16200000">
            <a:off x="4520439" y="3558744"/>
            <a:ext cx="2365485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7030A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16" name="Straight Connector 15"/>
          <p:cNvCxnSpPr/>
          <p:nvPr/>
        </p:nvCxnSpPr>
        <p:spPr bwMode="auto">
          <a:xfrm flipV="1">
            <a:off x="5703180" y="3215367"/>
            <a:ext cx="0" cy="839366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graphicFrame>
        <p:nvGraphicFramePr>
          <p:cNvPr id="17" name="Object 42"/>
          <p:cNvGraphicFramePr>
            <a:graphicFrameLocks noChangeAspect="1"/>
          </p:cNvGraphicFramePr>
          <p:nvPr/>
        </p:nvGraphicFramePr>
        <p:xfrm>
          <a:off x="3910783" y="3705000"/>
          <a:ext cx="227328" cy="243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77480" imgH="190440" progId="Equation.DSMT4">
                  <p:embed/>
                </p:oleObj>
              </mc:Choice>
              <mc:Fallback>
                <p:oleObj name="Equation" r:id="rId7" imgW="177480" imgH="190440" progId="Equation.DSMT4">
                  <p:embed/>
                  <p:pic>
                    <p:nvPicPr>
                      <p:cNvPr id="17" name="Object 4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10783" y="3705000"/>
                        <a:ext cx="227328" cy="243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8" name="Straight Connector 17"/>
          <p:cNvCxnSpPr/>
          <p:nvPr/>
        </p:nvCxnSpPr>
        <p:spPr bwMode="auto">
          <a:xfrm rot="1800000">
            <a:off x="1675087" y="4177141"/>
            <a:ext cx="2365485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graphicFrame>
        <p:nvGraphicFramePr>
          <p:cNvPr id="19" name="Object 42"/>
          <p:cNvGraphicFramePr>
            <a:graphicFrameLocks noChangeAspect="1"/>
          </p:cNvGraphicFramePr>
          <p:nvPr/>
        </p:nvGraphicFramePr>
        <p:xfrm>
          <a:off x="3913170" y="4493492"/>
          <a:ext cx="146253" cy="2750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114120" imgH="215640" progId="Equation.DSMT4">
                  <p:embed/>
                </p:oleObj>
              </mc:Choice>
              <mc:Fallback>
                <p:oleObj name="Equation" r:id="rId9" imgW="114120" imgH="215640" progId="Equation.DSMT4">
                  <p:embed/>
                  <p:pic>
                    <p:nvPicPr>
                      <p:cNvPr id="19" name="Object 4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13170" y="4493492"/>
                        <a:ext cx="146253" cy="27502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42"/>
          <p:cNvGraphicFramePr>
            <a:graphicFrameLocks noChangeAspect="1"/>
          </p:cNvGraphicFramePr>
          <p:nvPr/>
        </p:nvGraphicFramePr>
        <p:xfrm>
          <a:off x="3388370" y="4137383"/>
          <a:ext cx="227329" cy="3084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177480" imgH="241200" progId="Equation.DSMT4">
                  <p:embed/>
                </p:oleObj>
              </mc:Choice>
              <mc:Fallback>
                <p:oleObj name="Equation" r:id="rId11" imgW="177480" imgH="241200" progId="Equation.DSMT4">
                  <p:embed/>
                  <p:pic>
                    <p:nvPicPr>
                      <p:cNvPr id="20" name="Object 4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88370" y="4137383"/>
                        <a:ext cx="227329" cy="30840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Arc 20"/>
          <p:cNvSpPr/>
          <p:nvPr/>
        </p:nvSpPr>
        <p:spPr bwMode="auto">
          <a:xfrm>
            <a:off x="3011479" y="3784735"/>
            <a:ext cx="382269" cy="594550"/>
          </a:xfrm>
          <a:prstGeom prst="arc">
            <a:avLst>
              <a:gd name="adj1" fmla="val 21144105"/>
              <a:gd name="adj2" fmla="val 5399619"/>
            </a:avLst>
          </a:prstGeom>
          <a:noFill/>
          <a:ln w="254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567" tIns="45784" rIns="91567" bIns="45784" numCol="1" rtlCol="0" anchor="t" anchorCtr="0" compatLnSpc="1">
            <a:prstTxWarp prst="textNoShape">
              <a:avLst/>
            </a:prstTxWarp>
          </a:bodyPr>
          <a:lstStyle/>
          <a:p>
            <a:pPr defTabSz="915680"/>
            <a:endParaRPr lang="en-US" sz="2403"/>
          </a:p>
        </p:txBody>
      </p:sp>
      <p:graphicFrame>
        <p:nvGraphicFramePr>
          <p:cNvPr id="23" name="Object 42"/>
          <p:cNvGraphicFramePr>
            <a:graphicFrameLocks noChangeAspect="1"/>
          </p:cNvGraphicFramePr>
          <p:nvPr/>
        </p:nvGraphicFramePr>
        <p:xfrm>
          <a:off x="3388370" y="4861401"/>
          <a:ext cx="1341713" cy="3084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1054080" imgH="241200" progId="Equation.DSMT4">
                  <p:embed/>
                </p:oleObj>
              </mc:Choice>
              <mc:Fallback>
                <p:oleObj name="Equation" r:id="rId13" imgW="1054080" imgH="241200" progId="Equation.DSMT4">
                  <p:embed/>
                  <p:pic>
                    <p:nvPicPr>
                      <p:cNvPr id="23" name="Object 4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88370" y="4861401"/>
                        <a:ext cx="1341713" cy="30840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Cube 2"/>
          <p:cNvSpPr/>
          <p:nvPr/>
        </p:nvSpPr>
        <p:spPr bwMode="auto">
          <a:xfrm>
            <a:off x="8374627" y="5563364"/>
            <a:ext cx="1220896" cy="1162078"/>
          </a:xfrm>
          <a:prstGeom prst="cub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567" tIns="45784" rIns="91567" bIns="45784" numCol="1" rtlCol="0" anchor="t" anchorCtr="0" compatLnSpc="1">
            <a:prstTxWarp prst="textNoShape">
              <a:avLst/>
            </a:prstTxWarp>
          </a:bodyPr>
          <a:lstStyle/>
          <a:p>
            <a:pPr algn="ctr" defTabSz="915680"/>
            <a:endParaRPr lang="en-US" sz="1803" dirty="0" err="1"/>
          </a:p>
        </p:txBody>
      </p:sp>
      <p:sp>
        <p:nvSpPr>
          <p:cNvPr id="4" name="Parallelogram 3"/>
          <p:cNvSpPr/>
          <p:nvPr/>
        </p:nvSpPr>
        <p:spPr bwMode="auto">
          <a:xfrm>
            <a:off x="7922336" y="5316927"/>
            <a:ext cx="2124002" cy="833041"/>
          </a:xfrm>
          <a:prstGeom prst="parallelogram">
            <a:avLst/>
          </a:prstGeom>
          <a:solidFill>
            <a:srgbClr val="9900FF">
              <a:alpha val="50000"/>
            </a:srgbClr>
          </a:solidFill>
          <a:ln w="9525" cap="flat" cmpd="sng" algn="ctr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567" tIns="45784" rIns="91567" bIns="45784" numCol="1" rtlCol="0" anchor="t" anchorCtr="0" compatLnSpc="1">
            <a:prstTxWarp prst="textNoShape">
              <a:avLst/>
            </a:prstTxWarp>
          </a:bodyPr>
          <a:lstStyle/>
          <a:p>
            <a:pPr algn="ctr" defTabSz="915680"/>
            <a:endParaRPr lang="en-US" sz="1803" dirty="0" err="1"/>
          </a:p>
        </p:txBody>
      </p:sp>
      <p:sp>
        <p:nvSpPr>
          <p:cNvPr id="25" name="Cube 24"/>
          <p:cNvSpPr/>
          <p:nvPr/>
        </p:nvSpPr>
        <p:spPr bwMode="auto">
          <a:xfrm>
            <a:off x="8373889" y="4691022"/>
            <a:ext cx="1220896" cy="1162078"/>
          </a:xfrm>
          <a:prstGeom prst="cub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567" tIns="45784" rIns="91567" bIns="45784" numCol="1" rtlCol="0" anchor="t" anchorCtr="0" compatLnSpc="1">
            <a:prstTxWarp prst="textNoShape">
              <a:avLst/>
            </a:prstTxWarp>
          </a:bodyPr>
          <a:lstStyle/>
          <a:p>
            <a:pPr algn="ctr" defTabSz="915680"/>
            <a:endParaRPr lang="en-US" sz="1803" dirty="0" err="1"/>
          </a:p>
        </p:txBody>
      </p:sp>
      <p:sp>
        <p:nvSpPr>
          <p:cNvPr id="26" name="Parallelogram 25"/>
          <p:cNvSpPr/>
          <p:nvPr/>
        </p:nvSpPr>
        <p:spPr bwMode="auto">
          <a:xfrm rot="19800000">
            <a:off x="7524431" y="3506739"/>
            <a:ext cx="2864735" cy="833041"/>
          </a:xfrm>
          <a:prstGeom prst="parallelogram">
            <a:avLst/>
          </a:prstGeom>
          <a:solidFill>
            <a:srgbClr val="00B050">
              <a:alpha val="50000"/>
            </a:srgbClr>
          </a:solidFill>
          <a:ln w="9525" cap="flat" cmpd="sng" algn="ctr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567" tIns="45784" rIns="91567" bIns="45784" numCol="1" rtlCol="0" anchor="t" anchorCtr="0" compatLnSpc="1">
            <a:prstTxWarp prst="textNoShape">
              <a:avLst/>
            </a:prstTxWarp>
          </a:bodyPr>
          <a:lstStyle/>
          <a:p>
            <a:pPr algn="ctr" defTabSz="915680"/>
            <a:endParaRPr lang="en-US" sz="1803" dirty="0" err="1"/>
          </a:p>
        </p:txBody>
      </p:sp>
      <p:cxnSp>
        <p:nvCxnSpPr>
          <p:cNvPr id="8" name="Curved Connector 7"/>
          <p:cNvCxnSpPr/>
          <p:nvPr/>
        </p:nvCxnSpPr>
        <p:spPr bwMode="auto">
          <a:xfrm flipV="1">
            <a:off x="3882115" y="4054734"/>
            <a:ext cx="905394" cy="713779"/>
          </a:xfrm>
          <a:prstGeom prst="curvedConnector3">
            <a:avLst/>
          </a:prstGeom>
          <a:solidFill>
            <a:schemeClr val="accent1"/>
          </a:solidFill>
          <a:ln w="38100" cap="flat" cmpd="sng" algn="ctr">
            <a:solidFill>
              <a:srgbClr val="0070C0"/>
            </a:solidFill>
            <a:prstDash val="dash"/>
            <a:round/>
            <a:headEnd type="none" w="med" len="med"/>
            <a:tailEnd type="triangle"/>
          </a:ln>
          <a:effectLst/>
        </p:spPr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996346" y="3676858"/>
            <a:ext cx="156649" cy="297914"/>
          </a:xfrm>
          <a:prstGeom prst="rect">
            <a:avLst/>
          </a:prstGeom>
        </p:spPr>
      </p:pic>
      <p:sp>
        <p:nvSpPr>
          <p:cNvPr id="24" name="Parallelogram 23"/>
          <p:cNvSpPr/>
          <p:nvPr/>
        </p:nvSpPr>
        <p:spPr bwMode="auto">
          <a:xfrm rot="19800000">
            <a:off x="8208340" y="3573156"/>
            <a:ext cx="1617068" cy="625876"/>
          </a:xfrm>
          <a:prstGeom prst="parallelogram">
            <a:avLst/>
          </a:prstGeom>
          <a:solidFill>
            <a:srgbClr val="FF0000"/>
          </a:solidFill>
          <a:ln w="9525" cap="flat" cmpd="sng" algn="ctr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567" tIns="45784" rIns="91567" bIns="45784" numCol="1" rtlCol="0" anchor="t" anchorCtr="0" compatLnSpc="1">
            <a:prstTxWarp prst="textNoShape">
              <a:avLst/>
            </a:prstTxWarp>
          </a:bodyPr>
          <a:lstStyle/>
          <a:p>
            <a:pPr algn="ctr" defTabSz="915680"/>
            <a:endParaRPr lang="en-US" sz="1803" dirty="0" err="1"/>
          </a:p>
        </p:txBody>
      </p:sp>
      <p:sp>
        <p:nvSpPr>
          <p:cNvPr id="27" name="TextBox 26"/>
          <p:cNvSpPr txBox="1"/>
          <p:nvPr/>
        </p:nvSpPr>
        <p:spPr>
          <a:xfrm>
            <a:off x="440124" y="1529639"/>
            <a:ext cx="113117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Projecting onto a Tilted Plane: The Impulse Becomes Stronger (Larger Area)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41263518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Obliqueness of the Detector Array</a:t>
            </a:r>
            <a:endParaRPr lang="en-US" dirty="0"/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1" y="1656848"/>
            <a:ext cx="4883583" cy="45735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5902" y="4588268"/>
            <a:ext cx="4742098" cy="19473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Right Arrow 6"/>
          <p:cNvSpPr>
            <a:spLocks noChangeArrowheads="1"/>
          </p:cNvSpPr>
          <p:nvPr/>
        </p:nvSpPr>
        <p:spPr bwMode="auto">
          <a:xfrm>
            <a:off x="6455275" y="3179119"/>
            <a:ext cx="3497357" cy="645421"/>
          </a:xfrm>
          <a:prstGeom prst="rightArrow">
            <a:avLst>
              <a:gd name="adj1" fmla="val 50000"/>
              <a:gd name="adj2" fmla="val 49998"/>
            </a:avLst>
          </a:prstGeom>
          <a:solidFill>
            <a:srgbClr val="0099FF"/>
          </a:solidFill>
          <a:ln>
            <a:noFill/>
          </a:ln>
        </p:spPr>
        <p:txBody>
          <a:bodyPr/>
          <a:lstStyle>
            <a:lvl1pPr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1pPr>
            <a:lvl2pPr marL="742950" indent="-285750"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2pPr>
            <a:lvl3pPr marL="1143000" indent="-228600"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3pPr>
            <a:lvl4pPr marL="1600200" indent="-228600"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4pPr>
            <a:lvl5pPr marL="2057400" indent="-228600"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</a:pPr>
            <a:endParaRPr lang="en-US" altLang="en-US" sz="3204">
              <a:ea typeface="+mn-ea"/>
            </a:endParaRPr>
          </a:p>
        </p:txBody>
      </p:sp>
      <p:cxnSp>
        <p:nvCxnSpPr>
          <p:cNvPr id="18" name="Straight Connector 10"/>
          <p:cNvCxnSpPr>
            <a:cxnSpLocks noChangeShapeType="1"/>
          </p:cNvCxnSpPr>
          <p:nvPr/>
        </p:nvCxnSpPr>
        <p:spPr bwMode="auto">
          <a:xfrm rot="10800000" flipV="1">
            <a:off x="3941947" y="3179787"/>
            <a:ext cx="1197050" cy="1031720"/>
          </a:xfrm>
          <a:prstGeom prst="line">
            <a:avLst/>
          </a:prstGeom>
          <a:noFill/>
          <a:ln w="50800" algn="ctr">
            <a:solidFill>
              <a:srgbClr val="8901F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" name="Straight Connector 14"/>
          <p:cNvCxnSpPr>
            <a:cxnSpLocks noChangeShapeType="1"/>
          </p:cNvCxnSpPr>
          <p:nvPr/>
        </p:nvCxnSpPr>
        <p:spPr bwMode="auto">
          <a:xfrm rot="10800000" flipV="1">
            <a:off x="3989639" y="3273579"/>
            <a:ext cx="1807497" cy="937928"/>
          </a:xfrm>
          <a:prstGeom prst="line">
            <a:avLst/>
          </a:prstGeom>
          <a:noFill/>
          <a:ln w="50800" algn="ctr">
            <a:solidFill>
              <a:srgbClr val="00B05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" name="Straight Connector 17"/>
          <p:cNvCxnSpPr>
            <a:cxnSpLocks noChangeShapeType="1"/>
          </p:cNvCxnSpPr>
          <p:nvPr/>
        </p:nvCxnSpPr>
        <p:spPr bwMode="auto">
          <a:xfrm rot="5400000">
            <a:off x="8180904" y="3354780"/>
            <a:ext cx="1689859" cy="422862"/>
          </a:xfrm>
          <a:prstGeom prst="line">
            <a:avLst/>
          </a:prstGeom>
          <a:noFill/>
          <a:ln w="50800" algn="ctr">
            <a:solidFill>
              <a:srgbClr val="00B050"/>
            </a:solidFill>
            <a:round/>
            <a:headEnd type="triangle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" name="Straight Connector 20"/>
          <p:cNvCxnSpPr>
            <a:cxnSpLocks noChangeShapeType="1"/>
          </p:cNvCxnSpPr>
          <p:nvPr/>
        </p:nvCxnSpPr>
        <p:spPr bwMode="auto">
          <a:xfrm rot="16200000" flipH="1">
            <a:off x="7927344" y="3524083"/>
            <a:ext cx="1761396" cy="12718"/>
          </a:xfrm>
          <a:prstGeom prst="line">
            <a:avLst/>
          </a:prstGeom>
          <a:noFill/>
          <a:ln w="50800" algn="ctr">
            <a:solidFill>
              <a:srgbClr val="8901F3"/>
            </a:solidFill>
            <a:round/>
            <a:headEnd type="triangle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2" name="Rectangle 21"/>
          <p:cNvSpPr>
            <a:spLocks noChangeArrowheads="1"/>
          </p:cNvSpPr>
          <p:nvPr/>
        </p:nvSpPr>
        <p:spPr bwMode="auto">
          <a:xfrm>
            <a:off x="8720609" y="4780622"/>
            <a:ext cx="880698" cy="599320"/>
          </a:xfrm>
          <a:prstGeom prst="rect">
            <a:avLst/>
          </a:prstGeom>
          <a:noFill/>
          <a:ln w="50800" algn="ctr">
            <a:solidFill>
              <a:srgbClr val="00B05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1pPr>
            <a:lvl2pPr marL="742950" indent="-285750"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2pPr>
            <a:lvl3pPr marL="1143000" indent="-228600"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3pPr>
            <a:lvl4pPr marL="1600200" indent="-228600"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4pPr>
            <a:lvl5pPr marL="2057400" indent="-228600"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</a:pPr>
            <a:endParaRPr lang="en-US" altLang="en-US" sz="3204">
              <a:ea typeface="+mn-ea"/>
            </a:endParaRPr>
          </a:p>
        </p:txBody>
      </p:sp>
      <p:sp>
        <p:nvSpPr>
          <p:cNvPr id="11" name="Oval 22"/>
          <p:cNvSpPr>
            <a:spLocks noChangeArrowheads="1"/>
          </p:cNvSpPr>
          <p:nvPr/>
        </p:nvSpPr>
        <p:spPr bwMode="auto">
          <a:xfrm>
            <a:off x="7816065" y="3360345"/>
            <a:ext cx="281379" cy="2829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/>
          <a:lstStyle>
            <a:lvl1pPr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1pPr>
            <a:lvl2pPr marL="742950" indent="-285750"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2pPr>
            <a:lvl3pPr marL="1143000" indent="-228600"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3pPr>
            <a:lvl4pPr marL="1600200" indent="-228600"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4pPr>
            <a:lvl5pPr marL="2057400" indent="-228600"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</a:pPr>
            <a:endParaRPr lang="en-US" altLang="en-US" sz="3204">
              <a:ea typeface="+mn-ea"/>
            </a:endParaRPr>
          </a:p>
        </p:txBody>
      </p:sp>
      <p:graphicFrame>
        <p:nvGraphicFramePr>
          <p:cNvPr id="12" name="Object 42"/>
          <p:cNvGraphicFramePr>
            <a:graphicFrameLocks noChangeAspect="1"/>
          </p:cNvGraphicFramePr>
          <p:nvPr/>
        </p:nvGraphicFramePr>
        <p:xfrm>
          <a:off x="6224588" y="1611971"/>
          <a:ext cx="3783012" cy="892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971800" imgH="698400" progId="Equation.DSMT4">
                  <p:embed/>
                </p:oleObj>
              </mc:Choice>
              <mc:Fallback>
                <p:oleObj name="Equation" r:id="rId4" imgW="2971800" imgH="698400" progId="Equation.DSMT4">
                  <p:embed/>
                  <p:pic>
                    <p:nvPicPr>
                      <p:cNvPr id="12" name="Object 4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24588" y="1611971"/>
                        <a:ext cx="3783012" cy="892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Freeform 12"/>
          <p:cNvSpPr/>
          <p:nvPr/>
        </p:nvSpPr>
        <p:spPr bwMode="auto">
          <a:xfrm>
            <a:off x="3965791" y="2906136"/>
            <a:ext cx="1729969" cy="1300269"/>
          </a:xfrm>
          <a:custGeom>
            <a:avLst/>
            <a:gdLst>
              <a:gd name="connsiteX0" fmla="*/ 0 w 3429000"/>
              <a:gd name="connsiteY0" fmla="*/ 0 h 2454442"/>
              <a:gd name="connsiteX1" fmla="*/ 60158 w 3429000"/>
              <a:gd name="connsiteY1" fmla="*/ 2454442 h 2454442"/>
              <a:gd name="connsiteX2" fmla="*/ 3429000 w 3429000"/>
              <a:gd name="connsiteY2" fmla="*/ 2430379 h 2454442"/>
              <a:gd name="connsiteX3" fmla="*/ 0 w 3429000"/>
              <a:gd name="connsiteY3" fmla="*/ 0 h 2454442"/>
              <a:gd name="connsiteX0" fmla="*/ 984871 w 3368842"/>
              <a:gd name="connsiteY0" fmla="*/ 0 h 1735985"/>
              <a:gd name="connsiteX1" fmla="*/ 0 w 3368842"/>
              <a:gd name="connsiteY1" fmla="*/ 1735985 h 1735985"/>
              <a:gd name="connsiteX2" fmla="*/ 3368842 w 3368842"/>
              <a:gd name="connsiteY2" fmla="*/ 1711922 h 1735985"/>
              <a:gd name="connsiteX3" fmla="*/ 984871 w 3368842"/>
              <a:gd name="connsiteY3" fmla="*/ 0 h 1735985"/>
              <a:gd name="connsiteX0" fmla="*/ 1164486 w 3548457"/>
              <a:gd name="connsiteY0" fmla="*/ 0 h 1711922"/>
              <a:gd name="connsiteX1" fmla="*/ 0 w 3548457"/>
              <a:gd name="connsiteY1" fmla="*/ 1589028 h 1711922"/>
              <a:gd name="connsiteX2" fmla="*/ 3548457 w 3548457"/>
              <a:gd name="connsiteY2" fmla="*/ 1711922 h 1711922"/>
              <a:gd name="connsiteX3" fmla="*/ 1164486 w 3548457"/>
              <a:gd name="connsiteY3" fmla="*/ 0 h 1711922"/>
              <a:gd name="connsiteX0" fmla="*/ 1164486 w 3450486"/>
              <a:gd name="connsiteY0" fmla="*/ 0 h 1597622"/>
              <a:gd name="connsiteX1" fmla="*/ 0 w 3450486"/>
              <a:gd name="connsiteY1" fmla="*/ 1589028 h 1597622"/>
              <a:gd name="connsiteX2" fmla="*/ 3450486 w 3450486"/>
              <a:gd name="connsiteY2" fmla="*/ 1597622 h 1597622"/>
              <a:gd name="connsiteX3" fmla="*/ 1164486 w 3450486"/>
              <a:gd name="connsiteY3" fmla="*/ 0 h 1597622"/>
              <a:gd name="connsiteX0" fmla="*/ 1164486 w 3438454"/>
              <a:gd name="connsiteY0" fmla="*/ 0 h 1589028"/>
              <a:gd name="connsiteX1" fmla="*/ 0 w 3438454"/>
              <a:gd name="connsiteY1" fmla="*/ 1589028 h 1589028"/>
              <a:gd name="connsiteX2" fmla="*/ 3438454 w 3438454"/>
              <a:gd name="connsiteY2" fmla="*/ 1573559 h 1589028"/>
              <a:gd name="connsiteX3" fmla="*/ 1164486 w 3438454"/>
              <a:gd name="connsiteY3" fmla="*/ 0 h 1589028"/>
              <a:gd name="connsiteX0" fmla="*/ 1609655 w 3438454"/>
              <a:gd name="connsiteY0" fmla="*/ 0 h 1408554"/>
              <a:gd name="connsiteX1" fmla="*/ 0 w 3438454"/>
              <a:gd name="connsiteY1" fmla="*/ 1408554 h 1408554"/>
              <a:gd name="connsiteX2" fmla="*/ 3438454 w 3438454"/>
              <a:gd name="connsiteY2" fmla="*/ 1393085 h 1408554"/>
              <a:gd name="connsiteX3" fmla="*/ 1609655 w 3438454"/>
              <a:gd name="connsiteY3" fmla="*/ 0 h 1408554"/>
              <a:gd name="connsiteX0" fmla="*/ 1609655 w 2812812"/>
              <a:gd name="connsiteY0" fmla="*/ 74767 h 1483321"/>
              <a:gd name="connsiteX1" fmla="*/ 0 w 2812812"/>
              <a:gd name="connsiteY1" fmla="*/ 1483321 h 1483321"/>
              <a:gd name="connsiteX2" fmla="*/ 2812812 w 2812812"/>
              <a:gd name="connsiteY2" fmla="*/ 0 h 1483321"/>
              <a:gd name="connsiteX3" fmla="*/ 1609655 w 2812812"/>
              <a:gd name="connsiteY3" fmla="*/ 74767 h 1483321"/>
              <a:gd name="connsiteX0" fmla="*/ 1609655 w 1874348"/>
              <a:gd name="connsiteY0" fmla="*/ 0 h 1408554"/>
              <a:gd name="connsiteX1" fmla="*/ 0 w 1874348"/>
              <a:gd name="connsiteY1" fmla="*/ 1408554 h 1408554"/>
              <a:gd name="connsiteX2" fmla="*/ 1874348 w 1874348"/>
              <a:gd name="connsiteY2" fmla="*/ 454622 h 1408554"/>
              <a:gd name="connsiteX3" fmla="*/ 1609655 w 1874348"/>
              <a:gd name="connsiteY3" fmla="*/ 0 h 1408554"/>
              <a:gd name="connsiteX0" fmla="*/ 1609655 w 1886380"/>
              <a:gd name="connsiteY0" fmla="*/ 0 h 1408554"/>
              <a:gd name="connsiteX1" fmla="*/ 0 w 1886380"/>
              <a:gd name="connsiteY1" fmla="*/ 1408554 h 1408554"/>
              <a:gd name="connsiteX2" fmla="*/ 1886380 w 1886380"/>
              <a:gd name="connsiteY2" fmla="*/ 442591 h 1408554"/>
              <a:gd name="connsiteX3" fmla="*/ 1609655 w 1886380"/>
              <a:gd name="connsiteY3" fmla="*/ 0 h 1408554"/>
              <a:gd name="connsiteX0" fmla="*/ 1609655 w 1742001"/>
              <a:gd name="connsiteY0" fmla="*/ 0 h 1408554"/>
              <a:gd name="connsiteX1" fmla="*/ 0 w 1742001"/>
              <a:gd name="connsiteY1" fmla="*/ 1408554 h 1408554"/>
              <a:gd name="connsiteX2" fmla="*/ 1742001 w 1742001"/>
              <a:gd name="connsiteY2" fmla="*/ 562907 h 1408554"/>
              <a:gd name="connsiteX3" fmla="*/ 1609655 w 1742001"/>
              <a:gd name="connsiteY3" fmla="*/ 0 h 1408554"/>
              <a:gd name="connsiteX0" fmla="*/ 1549497 w 1742001"/>
              <a:gd name="connsiteY0" fmla="*/ 0 h 1324332"/>
              <a:gd name="connsiteX1" fmla="*/ 0 w 1742001"/>
              <a:gd name="connsiteY1" fmla="*/ 1324332 h 1324332"/>
              <a:gd name="connsiteX2" fmla="*/ 1742001 w 1742001"/>
              <a:gd name="connsiteY2" fmla="*/ 478685 h 1324332"/>
              <a:gd name="connsiteX3" fmla="*/ 1549497 w 1742001"/>
              <a:gd name="connsiteY3" fmla="*/ 0 h 1324332"/>
              <a:gd name="connsiteX0" fmla="*/ 1501371 w 1742001"/>
              <a:gd name="connsiteY0" fmla="*/ 0 h 1300269"/>
              <a:gd name="connsiteX1" fmla="*/ 0 w 1742001"/>
              <a:gd name="connsiteY1" fmla="*/ 1300269 h 1300269"/>
              <a:gd name="connsiteX2" fmla="*/ 1742001 w 1742001"/>
              <a:gd name="connsiteY2" fmla="*/ 454622 h 1300269"/>
              <a:gd name="connsiteX3" fmla="*/ 1501371 w 1742001"/>
              <a:gd name="connsiteY3" fmla="*/ 0 h 1300269"/>
              <a:gd name="connsiteX0" fmla="*/ 1477308 w 1742001"/>
              <a:gd name="connsiteY0" fmla="*/ 0 h 1300269"/>
              <a:gd name="connsiteX1" fmla="*/ 0 w 1742001"/>
              <a:gd name="connsiteY1" fmla="*/ 1300269 h 1300269"/>
              <a:gd name="connsiteX2" fmla="*/ 1742001 w 1742001"/>
              <a:gd name="connsiteY2" fmla="*/ 454622 h 1300269"/>
              <a:gd name="connsiteX3" fmla="*/ 1477308 w 1742001"/>
              <a:gd name="connsiteY3" fmla="*/ 0 h 1300269"/>
              <a:gd name="connsiteX0" fmla="*/ 1477308 w 1729969"/>
              <a:gd name="connsiteY0" fmla="*/ 0 h 1300269"/>
              <a:gd name="connsiteX1" fmla="*/ 0 w 1729969"/>
              <a:gd name="connsiteY1" fmla="*/ 1300269 h 1300269"/>
              <a:gd name="connsiteX2" fmla="*/ 1729969 w 1729969"/>
              <a:gd name="connsiteY2" fmla="*/ 454622 h 1300269"/>
              <a:gd name="connsiteX3" fmla="*/ 1477308 w 1729969"/>
              <a:gd name="connsiteY3" fmla="*/ 0 h 1300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29969" h="1300269">
                <a:moveTo>
                  <a:pt x="1477308" y="0"/>
                </a:moveTo>
                <a:lnTo>
                  <a:pt x="0" y="1300269"/>
                </a:lnTo>
                <a:lnTo>
                  <a:pt x="1729969" y="454622"/>
                </a:lnTo>
                <a:lnTo>
                  <a:pt x="1477308" y="0"/>
                </a:lnTo>
                <a:close/>
              </a:path>
            </a:pathLst>
          </a:custGeom>
          <a:solidFill>
            <a:srgbClr val="FFFF00">
              <a:alpha val="50000"/>
            </a:srgbClr>
          </a:solidFill>
          <a:ln w="9525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 sz="1800" dirty="0" err="1"/>
          </a:p>
        </p:txBody>
      </p:sp>
      <p:sp>
        <p:nvSpPr>
          <p:cNvPr id="14" name="Freeform 13"/>
          <p:cNvSpPr/>
          <p:nvPr/>
        </p:nvSpPr>
        <p:spPr bwMode="auto">
          <a:xfrm>
            <a:off x="2783632" y="1934527"/>
            <a:ext cx="1729971" cy="2306626"/>
          </a:xfrm>
          <a:custGeom>
            <a:avLst/>
            <a:gdLst>
              <a:gd name="connsiteX0" fmla="*/ 0 w 3429000"/>
              <a:gd name="connsiteY0" fmla="*/ 0 h 2454442"/>
              <a:gd name="connsiteX1" fmla="*/ 60158 w 3429000"/>
              <a:gd name="connsiteY1" fmla="*/ 2454442 h 2454442"/>
              <a:gd name="connsiteX2" fmla="*/ 3429000 w 3429000"/>
              <a:gd name="connsiteY2" fmla="*/ 2430379 h 2454442"/>
              <a:gd name="connsiteX3" fmla="*/ 0 w 3429000"/>
              <a:gd name="connsiteY3" fmla="*/ 0 h 2454442"/>
              <a:gd name="connsiteX0" fmla="*/ 984871 w 3368842"/>
              <a:gd name="connsiteY0" fmla="*/ 0 h 1735985"/>
              <a:gd name="connsiteX1" fmla="*/ 0 w 3368842"/>
              <a:gd name="connsiteY1" fmla="*/ 1735985 h 1735985"/>
              <a:gd name="connsiteX2" fmla="*/ 3368842 w 3368842"/>
              <a:gd name="connsiteY2" fmla="*/ 1711922 h 1735985"/>
              <a:gd name="connsiteX3" fmla="*/ 984871 w 3368842"/>
              <a:gd name="connsiteY3" fmla="*/ 0 h 1735985"/>
              <a:gd name="connsiteX0" fmla="*/ 1164486 w 3548457"/>
              <a:gd name="connsiteY0" fmla="*/ 0 h 1711922"/>
              <a:gd name="connsiteX1" fmla="*/ 0 w 3548457"/>
              <a:gd name="connsiteY1" fmla="*/ 1589028 h 1711922"/>
              <a:gd name="connsiteX2" fmla="*/ 3548457 w 3548457"/>
              <a:gd name="connsiteY2" fmla="*/ 1711922 h 1711922"/>
              <a:gd name="connsiteX3" fmla="*/ 1164486 w 3548457"/>
              <a:gd name="connsiteY3" fmla="*/ 0 h 1711922"/>
              <a:gd name="connsiteX0" fmla="*/ 1164486 w 3450486"/>
              <a:gd name="connsiteY0" fmla="*/ 0 h 1597622"/>
              <a:gd name="connsiteX1" fmla="*/ 0 w 3450486"/>
              <a:gd name="connsiteY1" fmla="*/ 1589028 h 1597622"/>
              <a:gd name="connsiteX2" fmla="*/ 3450486 w 3450486"/>
              <a:gd name="connsiteY2" fmla="*/ 1597622 h 1597622"/>
              <a:gd name="connsiteX3" fmla="*/ 1164486 w 3450486"/>
              <a:gd name="connsiteY3" fmla="*/ 0 h 1597622"/>
              <a:gd name="connsiteX0" fmla="*/ 1164486 w 3438454"/>
              <a:gd name="connsiteY0" fmla="*/ 0 h 1589028"/>
              <a:gd name="connsiteX1" fmla="*/ 0 w 3438454"/>
              <a:gd name="connsiteY1" fmla="*/ 1589028 h 1589028"/>
              <a:gd name="connsiteX2" fmla="*/ 3438454 w 3438454"/>
              <a:gd name="connsiteY2" fmla="*/ 1573559 h 1589028"/>
              <a:gd name="connsiteX3" fmla="*/ 1164486 w 3438454"/>
              <a:gd name="connsiteY3" fmla="*/ 0 h 1589028"/>
              <a:gd name="connsiteX0" fmla="*/ 1609655 w 3438454"/>
              <a:gd name="connsiteY0" fmla="*/ 0 h 1408554"/>
              <a:gd name="connsiteX1" fmla="*/ 0 w 3438454"/>
              <a:gd name="connsiteY1" fmla="*/ 1408554 h 1408554"/>
              <a:gd name="connsiteX2" fmla="*/ 3438454 w 3438454"/>
              <a:gd name="connsiteY2" fmla="*/ 1393085 h 1408554"/>
              <a:gd name="connsiteX3" fmla="*/ 1609655 w 3438454"/>
              <a:gd name="connsiteY3" fmla="*/ 0 h 1408554"/>
              <a:gd name="connsiteX0" fmla="*/ 1609655 w 2812812"/>
              <a:gd name="connsiteY0" fmla="*/ 74767 h 1483321"/>
              <a:gd name="connsiteX1" fmla="*/ 0 w 2812812"/>
              <a:gd name="connsiteY1" fmla="*/ 1483321 h 1483321"/>
              <a:gd name="connsiteX2" fmla="*/ 2812812 w 2812812"/>
              <a:gd name="connsiteY2" fmla="*/ 0 h 1483321"/>
              <a:gd name="connsiteX3" fmla="*/ 1609655 w 2812812"/>
              <a:gd name="connsiteY3" fmla="*/ 74767 h 1483321"/>
              <a:gd name="connsiteX0" fmla="*/ 1609655 w 1898412"/>
              <a:gd name="connsiteY0" fmla="*/ 0 h 5171001"/>
              <a:gd name="connsiteX1" fmla="*/ 0 w 1898412"/>
              <a:gd name="connsiteY1" fmla="*/ 1408554 h 5171001"/>
              <a:gd name="connsiteX2" fmla="*/ 1898412 w 1898412"/>
              <a:gd name="connsiteY2" fmla="*/ 5171001 h 5171001"/>
              <a:gd name="connsiteX3" fmla="*/ 1609655 w 1898412"/>
              <a:gd name="connsiteY3" fmla="*/ 0 h 5171001"/>
              <a:gd name="connsiteX0" fmla="*/ 1729971 w 1898412"/>
              <a:gd name="connsiteY0" fmla="*/ 2044509 h 3762447"/>
              <a:gd name="connsiteX1" fmla="*/ 0 w 1898412"/>
              <a:gd name="connsiteY1" fmla="*/ 0 h 3762447"/>
              <a:gd name="connsiteX2" fmla="*/ 1898412 w 1898412"/>
              <a:gd name="connsiteY2" fmla="*/ 3762447 h 3762447"/>
              <a:gd name="connsiteX3" fmla="*/ 1729971 w 1898412"/>
              <a:gd name="connsiteY3" fmla="*/ 2044509 h 3762447"/>
              <a:gd name="connsiteX0" fmla="*/ 1729971 w 1729971"/>
              <a:gd name="connsiteY0" fmla="*/ 2044509 h 2306626"/>
              <a:gd name="connsiteX1" fmla="*/ 0 w 1729971"/>
              <a:gd name="connsiteY1" fmla="*/ 0 h 2306626"/>
              <a:gd name="connsiteX2" fmla="*/ 1176517 w 1729971"/>
              <a:gd name="connsiteY2" fmla="*/ 2306626 h 2306626"/>
              <a:gd name="connsiteX3" fmla="*/ 1729971 w 1729971"/>
              <a:gd name="connsiteY3" fmla="*/ 2044509 h 2306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29971" h="2306626">
                <a:moveTo>
                  <a:pt x="1729971" y="2044509"/>
                </a:moveTo>
                <a:lnTo>
                  <a:pt x="0" y="0"/>
                </a:lnTo>
                <a:lnTo>
                  <a:pt x="1176517" y="2306626"/>
                </a:lnTo>
                <a:lnTo>
                  <a:pt x="1729971" y="2044509"/>
                </a:lnTo>
                <a:close/>
              </a:path>
            </a:pathLst>
          </a:custGeom>
          <a:solidFill>
            <a:srgbClr val="FFC000">
              <a:alpha val="5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 sz="1800" dirty="0" err="1"/>
          </a:p>
        </p:txBody>
      </p:sp>
      <p:graphicFrame>
        <p:nvGraphicFramePr>
          <p:cNvPr id="23" name="Object 42"/>
          <p:cNvGraphicFramePr>
            <a:graphicFrameLocks noChangeAspect="1"/>
          </p:cNvGraphicFramePr>
          <p:nvPr/>
        </p:nvGraphicFramePr>
        <p:xfrm>
          <a:off x="3499303" y="3025131"/>
          <a:ext cx="225425" cy="307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77480" imgH="241200" progId="Equation.DSMT4">
                  <p:embed/>
                </p:oleObj>
              </mc:Choice>
              <mc:Fallback>
                <p:oleObj name="Equation" r:id="rId6" imgW="177480" imgH="241200" progId="Equation.DSMT4">
                  <p:embed/>
                  <p:pic>
                    <p:nvPicPr>
                      <p:cNvPr id="23" name="Object 4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99303" y="3025131"/>
                        <a:ext cx="225425" cy="307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42"/>
          <p:cNvGraphicFramePr>
            <a:graphicFrameLocks noChangeAspect="1"/>
          </p:cNvGraphicFramePr>
          <p:nvPr/>
        </p:nvGraphicFramePr>
        <p:xfrm>
          <a:off x="5265692" y="3153549"/>
          <a:ext cx="225425" cy="307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77480" imgH="241200" progId="Equation.DSMT4">
                  <p:embed/>
                </p:oleObj>
              </mc:Choice>
              <mc:Fallback>
                <p:oleObj name="Equation" r:id="rId8" imgW="177480" imgH="241200" progId="Equation.DSMT4">
                  <p:embed/>
                  <p:pic>
                    <p:nvPicPr>
                      <p:cNvPr id="24" name="Object 4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65692" y="3153549"/>
                        <a:ext cx="225425" cy="307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32595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6570"/>
            <a:ext cx="12192000" cy="1171139"/>
          </a:xfrm>
        </p:spPr>
        <p:txBody>
          <a:bodyPr/>
          <a:lstStyle/>
          <a:p>
            <a:pPr algn="ctr" eaLnBrk="1" hangingPunct="1">
              <a:defRPr/>
            </a:pPr>
            <a:r>
              <a:rPr lang="en-US" altLang="en-US" sz="4006" dirty="0"/>
              <a:t>Divergence of the X-ray Beam</a:t>
            </a:r>
            <a:endParaRPr lang="en-US" sz="1600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1" y="2018120"/>
            <a:ext cx="4883583" cy="45735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5902" y="4644316"/>
            <a:ext cx="4742098" cy="19473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Straight Connector 10"/>
          <p:cNvCxnSpPr>
            <a:cxnSpLocks noChangeShapeType="1"/>
          </p:cNvCxnSpPr>
          <p:nvPr/>
        </p:nvCxnSpPr>
        <p:spPr bwMode="auto">
          <a:xfrm rot="10800000" flipV="1">
            <a:off x="4177223" y="3541059"/>
            <a:ext cx="1197050" cy="1031720"/>
          </a:xfrm>
          <a:prstGeom prst="line">
            <a:avLst/>
          </a:prstGeom>
          <a:noFill/>
          <a:ln w="50800" algn="ctr">
            <a:solidFill>
              <a:srgbClr val="00B05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" name="Straight Connector 20"/>
          <p:cNvCxnSpPr>
            <a:cxnSpLocks noChangeShapeType="1"/>
          </p:cNvCxnSpPr>
          <p:nvPr/>
        </p:nvCxnSpPr>
        <p:spPr bwMode="auto">
          <a:xfrm rot="16200000" flipH="1">
            <a:off x="7927344" y="3428188"/>
            <a:ext cx="1761396" cy="12718"/>
          </a:xfrm>
          <a:prstGeom prst="line">
            <a:avLst/>
          </a:prstGeom>
          <a:noFill/>
          <a:ln w="50800" algn="ctr">
            <a:solidFill>
              <a:srgbClr val="00B050"/>
            </a:solidFill>
            <a:round/>
            <a:headEnd type="triangle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" name="Isosceles Triangle 9"/>
          <p:cNvSpPr/>
          <p:nvPr/>
        </p:nvSpPr>
        <p:spPr bwMode="auto">
          <a:xfrm rot="16200000">
            <a:off x="7346306" y="2236704"/>
            <a:ext cx="599320" cy="2301897"/>
          </a:xfrm>
          <a:prstGeom prst="triangle">
            <a:avLst/>
          </a:prstGeom>
          <a:solidFill>
            <a:srgbClr val="0099FF"/>
          </a:solidFill>
          <a:ln w="508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lnSpc>
                <a:spcPct val="90000"/>
              </a:lnSpc>
              <a:defRPr/>
            </a:pPr>
            <a:endParaRPr lang="en-US">
              <a:ea typeface="+mn-ea"/>
            </a:endParaRPr>
          </a:p>
        </p:txBody>
      </p:sp>
      <p:sp>
        <p:nvSpPr>
          <p:cNvPr id="11" name="Oval 22"/>
          <p:cNvSpPr>
            <a:spLocks noChangeArrowheads="1"/>
          </p:cNvSpPr>
          <p:nvPr/>
        </p:nvSpPr>
        <p:spPr bwMode="auto">
          <a:xfrm>
            <a:off x="7816065" y="3246167"/>
            <a:ext cx="281379" cy="2829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/>
          <a:lstStyle>
            <a:lvl1pPr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1pPr>
            <a:lvl2pPr marL="742950" indent="-285750"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2pPr>
            <a:lvl3pPr marL="1143000" indent="-228600"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3pPr>
            <a:lvl4pPr marL="1600200" indent="-228600"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4pPr>
            <a:lvl5pPr marL="2057400" indent="-228600"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</a:pPr>
            <a:endParaRPr lang="en-US" altLang="en-US" sz="3204">
              <a:ea typeface="+mn-ea"/>
            </a:endParaRPr>
          </a:p>
        </p:txBody>
      </p:sp>
      <p:sp>
        <p:nvSpPr>
          <p:cNvPr id="13" name="Rectangle 25"/>
          <p:cNvSpPr>
            <a:spLocks noChangeArrowheads="1"/>
          </p:cNvSpPr>
          <p:nvPr/>
        </p:nvSpPr>
        <p:spPr bwMode="auto">
          <a:xfrm>
            <a:off x="7347102" y="4820773"/>
            <a:ext cx="715369" cy="621576"/>
          </a:xfrm>
          <a:prstGeom prst="rect">
            <a:avLst/>
          </a:prstGeom>
          <a:noFill/>
          <a:ln w="50800" algn="ctr">
            <a:solidFill>
              <a:srgbClr val="00B05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1pPr>
            <a:lvl2pPr marL="742950" indent="-285750"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2pPr>
            <a:lvl3pPr marL="1143000" indent="-228600"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3pPr>
            <a:lvl4pPr marL="1600200" indent="-228600"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4pPr>
            <a:lvl5pPr marL="2057400" indent="-228600"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</a:pPr>
            <a:endParaRPr lang="en-US" altLang="en-US" sz="3204">
              <a:ea typeface="+mn-ea"/>
            </a:endParaRPr>
          </a:p>
        </p:txBody>
      </p:sp>
      <p:cxnSp>
        <p:nvCxnSpPr>
          <p:cNvPr id="14" name="Straight Connector 10"/>
          <p:cNvCxnSpPr>
            <a:cxnSpLocks noChangeShapeType="1"/>
          </p:cNvCxnSpPr>
          <p:nvPr/>
        </p:nvCxnSpPr>
        <p:spPr bwMode="auto">
          <a:xfrm rot="10800000" flipV="1">
            <a:off x="3806821" y="3183500"/>
            <a:ext cx="1197050" cy="1031720"/>
          </a:xfrm>
          <a:prstGeom prst="line">
            <a:avLst/>
          </a:prstGeom>
          <a:noFill/>
          <a:ln w="50800" algn="ctr">
            <a:solidFill>
              <a:srgbClr val="8901F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aphicFrame>
        <p:nvGraphicFramePr>
          <p:cNvPr id="15" name="Object 42"/>
          <p:cNvGraphicFramePr>
            <a:graphicFrameLocks noChangeAspect="1"/>
          </p:cNvGraphicFramePr>
          <p:nvPr/>
        </p:nvGraphicFramePr>
        <p:xfrm>
          <a:off x="5136613" y="3745338"/>
          <a:ext cx="2716811" cy="8107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133360" imgH="634680" progId="Equation.DSMT4">
                  <p:embed/>
                </p:oleObj>
              </mc:Choice>
              <mc:Fallback>
                <p:oleObj name="Equation" r:id="rId5" imgW="2133360" imgH="634680" progId="Equation.DSMT4">
                  <p:embed/>
                  <p:pic>
                    <p:nvPicPr>
                      <p:cNvPr id="15" name="Object 4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36613" y="3745338"/>
                        <a:ext cx="2716811" cy="81075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Content Placeholder 2"/>
          <p:cNvSpPr txBox="1">
            <a:spLocks/>
          </p:cNvSpPr>
          <p:nvPr/>
        </p:nvSpPr>
        <p:spPr bwMode="auto">
          <a:xfrm>
            <a:off x="5003872" y="1304111"/>
            <a:ext cx="4893531" cy="11878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567" tIns="45784" rIns="91567" bIns="45784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91638"/>
              </a:buClr>
              <a:defRPr sz="24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58813" indent="-2524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C5A21"/>
              </a:buClr>
              <a:buFont typeface="Times" panose="02020603050405020304" pitchFamily="18" charset="0"/>
              <a:buChar char="•"/>
              <a:defRPr sz="2100">
                <a:solidFill>
                  <a:schemeClr val="tx2"/>
                </a:solidFill>
                <a:latin typeface="+mn-lt"/>
                <a:ea typeface="+mn-ea"/>
              </a:defRPr>
            </a:lvl2pPr>
            <a:lvl3pPr marL="1012825" indent="-2016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7ADB0"/>
              </a:buClr>
              <a:buChar char="•"/>
              <a:defRPr sz="1700">
                <a:solidFill>
                  <a:schemeClr val="tx2"/>
                </a:solidFill>
                <a:latin typeface="+mn-lt"/>
                <a:ea typeface="+mn-ea"/>
              </a:defRPr>
            </a:lvl3pPr>
            <a:lvl4pPr marL="1419225" indent="-201613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2"/>
                </a:solidFill>
                <a:latin typeface="+mn-lt"/>
                <a:ea typeface="+mn-ea"/>
              </a:defRPr>
            </a:lvl4pPr>
            <a:lvl5pPr marL="1824038" indent="-201613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2"/>
                </a:solidFill>
                <a:latin typeface="+mn-lt"/>
                <a:ea typeface="+mn-ea"/>
              </a:defRPr>
            </a:lvl5pPr>
            <a:lvl6pPr marL="2230450" indent="-202768" algn="l" rtl="0" fontAlgn="base">
              <a:spcBef>
                <a:spcPct val="20000"/>
              </a:spcBef>
              <a:spcAft>
                <a:spcPct val="0"/>
              </a:spcAft>
              <a:buChar char="»"/>
              <a:defRPr sz="1419">
                <a:solidFill>
                  <a:schemeClr val="tx1"/>
                </a:solidFill>
                <a:latin typeface="+mn-lt"/>
                <a:ea typeface="+mn-ea"/>
              </a:defRPr>
            </a:lvl6pPr>
            <a:lvl7pPr marL="2635987" indent="-202768" algn="l" rtl="0" fontAlgn="base">
              <a:spcBef>
                <a:spcPct val="20000"/>
              </a:spcBef>
              <a:spcAft>
                <a:spcPct val="0"/>
              </a:spcAft>
              <a:buChar char="»"/>
              <a:defRPr sz="1419">
                <a:solidFill>
                  <a:schemeClr val="tx1"/>
                </a:solidFill>
                <a:latin typeface="+mn-lt"/>
                <a:ea typeface="+mn-ea"/>
              </a:defRPr>
            </a:lvl7pPr>
            <a:lvl8pPr marL="3041523" indent="-202768" algn="l" rtl="0" fontAlgn="base">
              <a:spcBef>
                <a:spcPct val="20000"/>
              </a:spcBef>
              <a:spcAft>
                <a:spcPct val="0"/>
              </a:spcAft>
              <a:buChar char="»"/>
              <a:defRPr sz="1419">
                <a:solidFill>
                  <a:schemeClr val="tx1"/>
                </a:solidFill>
                <a:latin typeface="+mn-lt"/>
                <a:ea typeface="+mn-ea"/>
              </a:defRPr>
            </a:lvl8pPr>
            <a:lvl9pPr marL="3447059" indent="-202768" algn="l" rtl="0" fontAlgn="base">
              <a:spcBef>
                <a:spcPct val="20000"/>
              </a:spcBef>
              <a:spcAft>
                <a:spcPct val="0"/>
              </a:spcAft>
              <a:buChar char="»"/>
              <a:defRPr sz="1419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altLang="en-US" sz="1800" kern="0" dirty="0">
                <a:solidFill>
                  <a:schemeClr val="tx1"/>
                </a:solidFill>
              </a:rPr>
              <a:t>This Scaling Factor Applies the Same Way from the Opposite View Angles (Generally Speaking, Either Magnified or De-magnified Depending on Which Side)</a:t>
            </a:r>
          </a:p>
        </p:txBody>
      </p:sp>
      <p:cxnSp>
        <p:nvCxnSpPr>
          <p:cNvPr id="21" name="Elbow Connector 20"/>
          <p:cNvCxnSpPr>
            <a:stCxn id="20" idx="3"/>
            <a:endCxn id="22" idx="3"/>
          </p:cNvCxnSpPr>
          <p:nvPr/>
        </p:nvCxnSpPr>
        <p:spPr bwMode="auto">
          <a:xfrm flipH="1">
            <a:off x="9462082" y="1898060"/>
            <a:ext cx="435321" cy="1470131"/>
          </a:xfrm>
          <a:prstGeom prst="bentConnector3">
            <a:avLst>
              <a:gd name="adj1" fmla="val -52513"/>
            </a:avLst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graphicFrame>
        <p:nvGraphicFramePr>
          <p:cNvPr id="22" name="Object 42"/>
          <p:cNvGraphicFramePr>
            <a:graphicFrameLocks noChangeAspect="1"/>
          </p:cNvGraphicFramePr>
          <p:nvPr/>
        </p:nvGraphicFramePr>
        <p:xfrm>
          <a:off x="9106481" y="2978460"/>
          <a:ext cx="355600" cy="779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279360" imgH="609480" progId="Equation.DSMT4">
                  <p:embed/>
                </p:oleObj>
              </mc:Choice>
              <mc:Fallback>
                <p:oleObj name="Equation" r:id="rId7" imgW="279360" imgH="609480" progId="Equation.DSMT4">
                  <p:embed/>
                  <p:pic>
                    <p:nvPicPr>
                      <p:cNvPr id="22" name="Object 4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06481" y="2978460"/>
                        <a:ext cx="355600" cy="779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65762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traight Connector 24"/>
          <p:cNvCxnSpPr/>
          <p:nvPr/>
        </p:nvCxnSpPr>
        <p:spPr bwMode="auto">
          <a:xfrm flipH="1">
            <a:off x="5561859" y="4214779"/>
            <a:ext cx="2470799" cy="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00B050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US" sz="4006" dirty="0"/>
              <a:t>Difference Between </a:t>
            </a:r>
            <a:r>
              <a:rPr lang="el-GR" altLang="en-US" sz="4006" dirty="0"/>
              <a:t>θ</a:t>
            </a:r>
            <a:r>
              <a:rPr lang="en-US" altLang="en-US" sz="4006" dirty="0"/>
              <a:t> &amp; </a:t>
            </a:r>
            <a:r>
              <a:rPr lang="el-GR" altLang="en-US" sz="4006" dirty="0"/>
              <a:t>β</a:t>
            </a:r>
            <a:r>
              <a:rPr lang="en-US" altLang="en-US" sz="4006" dirty="0"/>
              <a:t> Angles</a:t>
            </a:r>
            <a:endParaRPr lang="en-US" sz="1800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1" y="2311796"/>
            <a:ext cx="4883583" cy="45735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5902" y="4925944"/>
            <a:ext cx="4742098" cy="19473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21"/>
          <p:cNvSpPr>
            <a:spLocks noChangeArrowheads="1"/>
          </p:cNvSpPr>
          <p:nvPr/>
        </p:nvSpPr>
        <p:spPr bwMode="auto">
          <a:xfrm>
            <a:off x="8232064" y="5723977"/>
            <a:ext cx="229422" cy="475322"/>
          </a:xfrm>
          <a:prstGeom prst="rect">
            <a:avLst/>
          </a:prstGeom>
          <a:noFill/>
          <a:ln w="50800" algn="ctr">
            <a:solidFill>
              <a:srgbClr val="00B05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1pPr>
            <a:lvl2pPr marL="742950" indent="-285750"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2pPr>
            <a:lvl3pPr marL="1143000" indent="-228600"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3pPr>
            <a:lvl4pPr marL="1600200" indent="-228600"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4pPr>
            <a:lvl5pPr marL="2057400" indent="-228600"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</a:pPr>
            <a:endParaRPr lang="en-US" altLang="en-US" sz="3204">
              <a:ea typeface="+mn-ea"/>
            </a:endParaRPr>
          </a:p>
        </p:txBody>
      </p:sp>
      <p:sp>
        <p:nvSpPr>
          <p:cNvPr id="8" name="Rectangle 25"/>
          <p:cNvSpPr>
            <a:spLocks noChangeArrowheads="1"/>
          </p:cNvSpPr>
          <p:nvPr/>
        </p:nvSpPr>
        <p:spPr bwMode="auto">
          <a:xfrm>
            <a:off x="7347102" y="5102401"/>
            <a:ext cx="715369" cy="621576"/>
          </a:xfrm>
          <a:prstGeom prst="rect">
            <a:avLst/>
          </a:prstGeom>
          <a:noFill/>
          <a:ln w="50800" algn="ctr">
            <a:solidFill>
              <a:srgbClr val="00B05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1pPr>
            <a:lvl2pPr marL="742950" indent="-285750"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2pPr>
            <a:lvl3pPr marL="1143000" indent="-228600"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3pPr>
            <a:lvl4pPr marL="1600200" indent="-228600"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4pPr>
            <a:lvl5pPr marL="2057400" indent="-228600"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</a:pPr>
            <a:endParaRPr lang="en-US" altLang="en-US" sz="3204">
              <a:ea typeface="+mn-ea"/>
            </a:endParaRPr>
          </a:p>
        </p:txBody>
      </p:sp>
      <p:cxnSp>
        <p:nvCxnSpPr>
          <p:cNvPr id="13" name="Straight Connector 10"/>
          <p:cNvCxnSpPr>
            <a:cxnSpLocks noChangeShapeType="1"/>
          </p:cNvCxnSpPr>
          <p:nvPr/>
        </p:nvCxnSpPr>
        <p:spPr bwMode="auto">
          <a:xfrm>
            <a:off x="2823234" y="2606813"/>
            <a:ext cx="1098633" cy="2310386"/>
          </a:xfrm>
          <a:prstGeom prst="line">
            <a:avLst/>
          </a:prstGeom>
          <a:noFill/>
          <a:ln w="50800" algn="ctr">
            <a:solidFill>
              <a:srgbClr val="8901F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7" name="Oval 22"/>
          <p:cNvSpPr>
            <a:spLocks noChangeArrowheads="1"/>
          </p:cNvSpPr>
          <p:nvPr/>
        </p:nvSpPr>
        <p:spPr bwMode="auto">
          <a:xfrm>
            <a:off x="3569835" y="4288943"/>
            <a:ext cx="281379" cy="2829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/>
          <a:lstStyle>
            <a:lvl1pPr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1pPr>
            <a:lvl2pPr marL="742950" indent="-285750"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2pPr>
            <a:lvl3pPr marL="1143000" indent="-228600"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3pPr>
            <a:lvl4pPr marL="1600200" indent="-228600"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4pPr>
            <a:lvl5pPr marL="2057400" indent="-228600"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</a:pPr>
            <a:endParaRPr lang="en-US" altLang="en-US" sz="3204">
              <a:ea typeface="+mn-ea"/>
            </a:endParaRPr>
          </a:p>
        </p:txBody>
      </p:sp>
      <p:cxnSp>
        <p:nvCxnSpPr>
          <p:cNvPr id="20" name="Straight Connector 10"/>
          <p:cNvCxnSpPr>
            <a:cxnSpLocks noChangeShapeType="1"/>
          </p:cNvCxnSpPr>
          <p:nvPr/>
        </p:nvCxnSpPr>
        <p:spPr bwMode="auto">
          <a:xfrm>
            <a:off x="6760118" y="2115044"/>
            <a:ext cx="1287204" cy="2844781"/>
          </a:xfrm>
          <a:prstGeom prst="line">
            <a:avLst/>
          </a:prstGeom>
          <a:noFill/>
          <a:ln w="50800" algn="ctr">
            <a:solidFill>
              <a:srgbClr val="8901F3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" name="Straight Connector 14"/>
          <p:cNvCxnSpPr>
            <a:cxnSpLocks noChangeShapeType="1"/>
            <a:endCxn id="37" idx="1"/>
          </p:cNvCxnSpPr>
          <p:nvPr/>
        </p:nvCxnSpPr>
        <p:spPr bwMode="auto">
          <a:xfrm>
            <a:off x="6760119" y="2115043"/>
            <a:ext cx="674291" cy="1995714"/>
          </a:xfrm>
          <a:prstGeom prst="line">
            <a:avLst/>
          </a:prstGeom>
          <a:noFill/>
          <a:ln w="50800" algn="ctr">
            <a:solidFill>
              <a:srgbClr val="00B05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" name="Straight Connector 28"/>
          <p:cNvCxnSpPr/>
          <p:nvPr/>
        </p:nvCxnSpPr>
        <p:spPr bwMode="auto">
          <a:xfrm flipH="1">
            <a:off x="6714484" y="2102594"/>
            <a:ext cx="1337527" cy="0"/>
          </a:xfrm>
          <a:prstGeom prst="line">
            <a:avLst/>
          </a:prstGeom>
          <a:solidFill>
            <a:schemeClr val="accent1"/>
          </a:solidFill>
          <a:ln w="50800" cap="flat" cmpd="sng" algn="ctr">
            <a:solidFill>
              <a:srgbClr val="9900FF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30" name="Straight Connector 29"/>
          <p:cNvCxnSpPr/>
          <p:nvPr/>
        </p:nvCxnSpPr>
        <p:spPr bwMode="auto">
          <a:xfrm flipV="1">
            <a:off x="8039961" y="2090546"/>
            <a:ext cx="0" cy="2869279"/>
          </a:xfrm>
          <a:prstGeom prst="line">
            <a:avLst/>
          </a:prstGeom>
          <a:solidFill>
            <a:schemeClr val="accent1"/>
          </a:solidFill>
          <a:ln w="50800" cap="flat" cmpd="sng" algn="ctr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aphicFrame>
        <p:nvGraphicFramePr>
          <p:cNvPr id="34" name="Object 42"/>
          <p:cNvGraphicFramePr>
            <a:graphicFrameLocks noChangeAspect="1"/>
          </p:cNvGraphicFramePr>
          <p:nvPr/>
        </p:nvGraphicFramePr>
        <p:xfrm>
          <a:off x="8698741" y="2211047"/>
          <a:ext cx="1112642" cy="2501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180800" imgH="2692080" progId="Equation.DSMT4">
                  <p:embed/>
                </p:oleObj>
              </mc:Choice>
              <mc:Fallback>
                <p:oleObj name="Equation" r:id="rId4" imgW="1180800" imgH="2692080" progId="Equation.DSMT4">
                  <p:embed/>
                  <p:pic>
                    <p:nvPicPr>
                      <p:cNvPr id="34" name="Object 4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98741" y="2211047"/>
                        <a:ext cx="1112642" cy="2501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" name="Object 42"/>
          <p:cNvGraphicFramePr>
            <a:graphicFrameLocks noChangeAspect="1"/>
          </p:cNvGraphicFramePr>
          <p:nvPr/>
        </p:nvGraphicFramePr>
        <p:xfrm>
          <a:off x="7363894" y="1741733"/>
          <a:ext cx="259123" cy="287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203040" imgH="228600" progId="Equation.DSMT4">
                  <p:embed/>
                </p:oleObj>
              </mc:Choice>
              <mc:Fallback>
                <p:oleObj name="Equation" r:id="rId6" imgW="203040" imgH="228600" progId="Equation.DSMT4">
                  <p:embed/>
                  <p:pic>
                    <p:nvPicPr>
                      <p:cNvPr id="36" name="Object 4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63894" y="1741733"/>
                        <a:ext cx="259123" cy="2877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42"/>
          <p:cNvGraphicFramePr>
            <a:graphicFrameLocks noChangeAspect="1"/>
          </p:cNvGraphicFramePr>
          <p:nvPr/>
        </p:nvGraphicFramePr>
        <p:xfrm>
          <a:off x="7316896" y="2753202"/>
          <a:ext cx="346556" cy="2829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368280" imgH="304560" progId="Equation.DSMT4">
                  <p:embed/>
                </p:oleObj>
              </mc:Choice>
              <mc:Fallback>
                <p:oleObj name="Equation" r:id="rId8" imgW="368280" imgH="304560" progId="Equation.DSMT4">
                  <p:embed/>
                  <p:pic>
                    <p:nvPicPr>
                      <p:cNvPr id="18" name="Object 4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16896" y="2753202"/>
                        <a:ext cx="346556" cy="28296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Arc 2"/>
          <p:cNvSpPr/>
          <p:nvPr/>
        </p:nvSpPr>
        <p:spPr bwMode="auto">
          <a:xfrm>
            <a:off x="7261956" y="3028141"/>
            <a:ext cx="1259759" cy="529987"/>
          </a:xfrm>
          <a:prstGeom prst="arc">
            <a:avLst>
              <a:gd name="adj1" fmla="val 11191615"/>
              <a:gd name="adj2" fmla="val 18165738"/>
            </a:avLst>
          </a:prstGeom>
          <a:noFill/>
          <a:ln w="31750" cap="flat" cmpd="sng" algn="ctr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567" tIns="45784" rIns="91567" bIns="45784" numCol="1" rtlCol="0" anchor="t" anchorCtr="0" compatLnSpc="1">
            <a:prstTxWarp prst="textNoShape">
              <a:avLst/>
            </a:prstTxWarp>
          </a:bodyPr>
          <a:lstStyle/>
          <a:p>
            <a:pPr defTabSz="915680"/>
            <a:endParaRPr lang="en-US" sz="2403"/>
          </a:p>
        </p:txBody>
      </p:sp>
      <p:sp>
        <p:nvSpPr>
          <p:cNvPr id="19" name="Arc 18"/>
          <p:cNvSpPr/>
          <p:nvPr/>
        </p:nvSpPr>
        <p:spPr bwMode="auto">
          <a:xfrm>
            <a:off x="7011546" y="2559633"/>
            <a:ext cx="851388" cy="505789"/>
          </a:xfrm>
          <a:prstGeom prst="arc">
            <a:avLst>
              <a:gd name="adj1" fmla="val 10918258"/>
              <a:gd name="adj2" fmla="val 21546514"/>
            </a:avLst>
          </a:prstGeom>
          <a:noFill/>
          <a:ln w="3175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567" tIns="45784" rIns="91567" bIns="45784" numCol="1" rtlCol="0" anchor="t" anchorCtr="0" compatLnSpc="1">
            <a:prstTxWarp prst="textNoShape">
              <a:avLst/>
            </a:prstTxWarp>
          </a:bodyPr>
          <a:lstStyle/>
          <a:p>
            <a:pPr defTabSz="915680"/>
            <a:endParaRPr lang="en-US" sz="2403"/>
          </a:p>
        </p:txBody>
      </p:sp>
      <p:graphicFrame>
        <p:nvGraphicFramePr>
          <p:cNvPr id="22" name="Object 42"/>
          <p:cNvGraphicFramePr>
            <a:graphicFrameLocks noChangeAspect="1"/>
          </p:cNvGraphicFramePr>
          <p:nvPr/>
        </p:nvGraphicFramePr>
        <p:xfrm>
          <a:off x="7308948" y="2228698"/>
          <a:ext cx="313173" cy="2384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330120" imgH="253800" progId="Equation.DSMT4">
                  <p:embed/>
                </p:oleObj>
              </mc:Choice>
              <mc:Fallback>
                <p:oleObj name="Equation" r:id="rId10" imgW="330120" imgH="253800" progId="Equation.DSMT4">
                  <p:embed/>
                  <p:pic>
                    <p:nvPicPr>
                      <p:cNvPr id="22" name="Object 4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08948" y="2228698"/>
                        <a:ext cx="313173" cy="23845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3" name="Straight Connector 22"/>
          <p:cNvCxnSpPr/>
          <p:nvPr/>
        </p:nvCxnSpPr>
        <p:spPr bwMode="auto">
          <a:xfrm flipH="1">
            <a:off x="5376958" y="2098507"/>
            <a:ext cx="1337527" cy="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9900FF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24" name="Straight Connector 23"/>
          <p:cNvCxnSpPr/>
          <p:nvPr/>
        </p:nvCxnSpPr>
        <p:spPr bwMode="auto">
          <a:xfrm flipH="1">
            <a:off x="5561859" y="4959824"/>
            <a:ext cx="2470799" cy="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9900FF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26" name="Straight Connector 25"/>
          <p:cNvCxnSpPr/>
          <p:nvPr/>
        </p:nvCxnSpPr>
        <p:spPr bwMode="auto">
          <a:xfrm flipV="1">
            <a:off x="5785429" y="2106681"/>
            <a:ext cx="0" cy="2853144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9900FF"/>
            </a:solidFill>
            <a:prstDash val="dash"/>
            <a:round/>
            <a:headEnd type="triangle" w="med" len="med"/>
            <a:tailEnd type="triangle" w="med" len="med"/>
          </a:ln>
          <a:effectLst/>
        </p:spPr>
      </p:cxnSp>
      <p:graphicFrame>
        <p:nvGraphicFramePr>
          <p:cNvPr id="27" name="Object 42"/>
          <p:cNvGraphicFramePr>
            <a:graphicFrameLocks noChangeAspect="1"/>
          </p:cNvGraphicFramePr>
          <p:nvPr/>
        </p:nvGraphicFramePr>
        <p:xfrm>
          <a:off x="5518536" y="3469736"/>
          <a:ext cx="205073" cy="2146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215640" imgH="228600" progId="Equation.DSMT4">
                  <p:embed/>
                </p:oleObj>
              </mc:Choice>
              <mc:Fallback>
                <p:oleObj name="Equation" r:id="rId12" imgW="215640" imgH="228600" progId="Equation.DSMT4">
                  <p:embed/>
                  <p:pic>
                    <p:nvPicPr>
                      <p:cNvPr id="27" name="Object 4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18536" y="3469736"/>
                        <a:ext cx="205073" cy="21461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8" name="Straight Connector 27"/>
          <p:cNvCxnSpPr/>
          <p:nvPr/>
        </p:nvCxnSpPr>
        <p:spPr bwMode="auto">
          <a:xfrm flipV="1">
            <a:off x="6477530" y="2115045"/>
            <a:ext cx="0" cy="2095757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00B050"/>
            </a:solidFill>
            <a:prstDash val="dash"/>
            <a:round/>
            <a:headEnd type="triangle" w="med" len="med"/>
            <a:tailEnd type="triangle" w="med" len="med"/>
          </a:ln>
          <a:effectLst/>
        </p:spPr>
      </p:cxnSp>
      <p:graphicFrame>
        <p:nvGraphicFramePr>
          <p:cNvPr id="31" name="Object 42"/>
          <p:cNvGraphicFramePr>
            <a:graphicFrameLocks noChangeAspect="1"/>
          </p:cNvGraphicFramePr>
          <p:nvPr/>
        </p:nvGraphicFramePr>
        <p:xfrm>
          <a:off x="6177076" y="3056837"/>
          <a:ext cx="228918" cy="2257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4" imgW="241200" imgH="241200" progId="Equation.DSMT4">
                  <p:embed/>
                </p:oleObj>
              </mc:Choice>
              <mc:Fallback>
                <p:oleObj name="Equation" r:id="rId14" imgW="241200" imgH="241200" progId="Equation.DSMT4">
                  <p:embed/>
                  <p:pic>
                    <p:nvPicPr>
                      <p:cNvPr id="31" name="Object 4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7076" y="3056837"/>
                        <a:ext cx="228918" cy="22573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2" name="Straight Connector 14"/>
          <p:cNvCxnSpPr>
            <a:cxnSpLocks noChangeShapeType="1"/>
          </p:cNvCxnSpPr>
          <p:nvPr/>
        </p:nvCxnSpPr>
        <p:spPr bwMode="auto">
          <a:xfrm flipH="1">
            <a:off x="7598276" y="2115043"/>
            <a:ext cx="434383" cy="2095758"/>
          </a:xfrm>
          <a:prstGeom prst="line">
            <a:avLst/>
          </a:prstGeom>
          <a:noFill/>
          <a:ln w="50800" algn="ctr">
            <a:solidFill>
              <a:srgbClr val="00B05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7" name="Oval 22"/>
          <p:cNvSpPr>
            <a:spLocks noChangeArrowheads="1"/>
          </p:cNvSpPr>
          <p:nvPr/>
        </p:nvSpPr>
        <p:spPr bwMode="auto">
          <a:xfrm>
            <a:off x="7393203" y="4069318"/>
            <a:ext cx="281379" cy="2829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/>
          <a:lstStyle>
            <a:lvl1pPr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1pPr>
            <a:lvl2pPr marL="742950" indent="-285750"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2pPr>
            <a:lvl3pPr marL="1143000" indent="-228600"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3pPr>
            <a:lvl4pPr marL="1600200" indent="-228600"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4pPr>
            <a:lvl5pPr marL="2057400" indent="-228600"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</a:pPr>
            <a:endParaRPr lang="en-US" altLang="en-US" sz="3204">
              <a:ea typeface="+mn-ea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11546" y="1389629"/>
            <a:ext cx="117307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For Simplicity, Let Us Only Consider the Impulse (Red) Near the System Origin 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30704663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US" sz="4006" dirty="0"/>
              <a:t>From Full-scan to Half-scan</a:t>
            </a:r>
            <a:endParaRPr lang="en-US" sz="4006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7737" y="2254480"/>
            <a:ext cx="4883583" cy="45735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5902" y="4670837"/>
            <a:ext cx="4742098" cy="19473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25"/>
          <p:cNvSpPr>
            <a:spLocks noChangeArrowheads="1"/>
          </p:cNvSpPr>
          <p:nvPr/>
        </p:nvSpPr>
        <p:spPr bwMode="auto">
          <a:xfrm>
            <a:off x="7046646" y="5479999"/>
            <a:ext cx="205073" cy="484861"/>
          </a:xfrm>
          <a:prstGeom prst="rect">
            <a:avLst/>
          </a:prstGeom>
          <a:noFill/>
          <a:ln w="50800" algn="ctr">
            <a:solidFill>
              <a:srgbClr val="00B05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1pPr>
            <a:lvl2pPr marL="742950" indent="-285750"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2pPr>
            <a:lvl3pPr marL="1143000" indent="-228600"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3pPr>
            <a:lvl4pPr marL="1600200" indent="-228600"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4pPr>
            <a:lvl5pPr marL="2057400" indent="-228600"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</a:pPr>
            <a:endParaRPr lang="en-US" altLang="en-US" sz="3204">
              <a:solidFill>
                <a:srgbClr val="0000FF"/>
              </a:solidFill>
              <a:ea typeface="+mn-ea"/>
            </a:endParaRPr>
          </a:p>
        </p:txBody>
      </p:sp>
      <p:sp>
        <p:nvSpPr>
          <p:cNvPr id="11" name="Oval 1"/>
          <p:cNvSpPr>
            <a:spLocks noChangeArrowheads="1"/>
          </p:cNvSpPr>
          <p:nvPr/>
        </p:nvSpPr>
        <p:spPr bwMode="auto">
          <a:xfrm>
            <a:off x="6704858" y="2254480"/>
            <a:ext cx="2015750" cy="2015750"/>
          </a:xfrm>
          <a:prstGeom prst="ellipse">
            <a:avLst/>
          </a:prstGeom>
          <a:noFill/>
          <a:ln w="50800" algn="ctr">
            <a:solidFill>
              <a:srgbClr val="00B05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1pPr>
            <a:lvl2pPr marL="742950" indent="-285750"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2pPr>
            <a:lvl3pPr marL="1143000" indent="-228600"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3pPr>
            <a:lvl4pPr marL="1600200" indent="-228600"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4pPr>
            <a:lvl5pPr marL="2057400" indent="-228600"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</a:pPr>
            <a:endParaRPr lang="en-US" altLang="en-US" sz="3204">
              <a:ea typeface="+mn-ea"/>
            </a:endParaRPr>
          </a:p>
        </p:txBody>
      </p:sp>
      <p:sp>
        <p:nvSpPr>
          <p:cNvPr id="3" name="Rectangle 2"/>
          <p:cNvSpPr/>
          <p:nvPr/>
        </p:nvSpPr>
        <p:spPr bwMode="auto">
          <a:xfrm>
            <a:off x="7712733" y="2009955"/>
            <a:ext cx="1282894" cy="2451042"/>
          </a:xfrm>
          <a:prstGeom prst="rect">
            <a:avLst/>
          </a:prstGeom>
          <a:solidFill>
            <a:schemeClr val="bg1">
              <a:alpha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567" tIns="45784" rIns="91567" bIns="45784" numCol="1" rtlCol="0" anchor="t" anchorCtr="0" compatLnSpc="1">
            <a:prstTxWarp prst="textNoShape">
              <a:avLst/>
            </a:prstTxWarp>
          </a:bodyPr>
          <a:lstStyle/>
          <a:p>
            <a:pPr algn="ctr" defTabSz="915680"/>
            <a:endParaRPr lang="en-US" sz="1803" dirty="0" err="1"/>
          </a:p>
        </p:txBody>
      </p:sp>
      <p:sp>
        <p:nvSpPr>
          <p:cNvPr id="8" name="TextBox 7"/>
          <p:cNvSpPr txBox="1"/>
          <p:nvPr/>
        </p:nvSpPr>
        <p:spPr>
          <a:xfrm>
            <a:off x="211220" y="1426464"/>
            <a:ext cx="119807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Full-scan Fan-beam Dataset (360˚) Consists of Two Parallel-beam Datasets (180˚)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25702395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Equi-spatial Fan-beam Formula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3769" y="1662132"/>
            <a:ext cx="6724465" cy="359591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8588" y="5458741"/>
            <a:ext cx="8637012" cy="91567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 bwMode="auto">
          <a:xfrm>
            <a:off x="7240590" y="2711726"/>
            <a:ext cx="228918" cy="305224"/>
          </a:xfrm>
          <a:prstGeom prst="rect">
            <a:avLst/>
          </a:prstGeom>
          <a:solidFill>
            <a:srgbClr val="FF0000">
              <a:alpha val="5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567" tIns="45784" rIns="91567" bIns="45784" numCol="1" rtlCol="0" anchor="t" anchorCtr="0" compatLnSpc="1">
            <a:prstTxWarp prst="textNoShape">
              <a:avLst/>
            </a:prstTxWarp>
          </a:bodyPr>
          <a:lstStyle/>
          <a:p>
            <a:pPr algn="ctr" defTabSz="915680"/>
            <a:endParaRPr lang="en-US" sz="1803" dirty="0" err="1"/>
          </a:p>
        </p:txBody>
      </p:sp>
      <p:sp>
        <p:nvSpPr>
          <p:cNvPr id="6" name="Rectangle 5"/>
          <p:cNvSpPr/>
          <p:nvPr/>
        </p:nvSpPr>
        <p:spPr bwMode="auto">
          <a:xfrm>
            <a:off x="7001332" y="3154866"/>
            <a:ext cx="315564" cy="305224"/>
          </a:xfrm>
          <a:prstGeom prst="rect">
            <a:avLst/>
          </a:prstGeom>
          <a:solidFill>
            <a:srgbClr val="FF0000">
              <a:alpha val="5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567" tIns="45784" rIns="91567" bIns="45784" numCol="1" rtlCol="0" anchor="t" anchorCtr="0" compatLnSpc="1">
            <a:prstTxWarp prst="textNoShape">
              <a:avLst/>
            </a:prstTxWarp>
          </a:bodyPr>
          <a:lstStyle/>
          <a:p>
            <a:pPr algn="ctr" defTabSz="915680"/>
            <a:endParaRPr lang="en-US" sz="1803" dirty="0" err="1"/>
          </a:p>
        </p:txBody>
      </p:sp>
      <p:sp>
        <p:nvSpPr>
          <p:cNvPr id="7" name="Rectangle 6"/>
          <p:cNvSpPr/>
          <p:nvPr/>
        </p:nvSpPr>
        <p:spPr bwMode="auto">
          <a:xfrm>
            <a:off x="5256634" y="3123017"/>
            <a:ext cx="228918" cy="305224"/>
          </a:xfrm>
          <a:prstGeom prst="rect">
            <a:avLst/>
          </a:prstGeom>
          <a:solidFill>
            <a:srgbClr val="FF0000">
              <a:alpha val="5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567" tIns="45784" rIns="91567" bIns="45784" numCol="1" rtlCol="0" anchor="t" anchorCtr="0" compatLnSpc="1">
            <a:prstTxWarp prst="textNoShape">
              <a:avLst/>
            </a:prstTxWarp>
          </a:bodyPr>
          <a:lstStyle/>
          <a:p>
            <a:pPr algn="ctr" defTabSz="915680"/>
            <a:endParaRPr lang="en-US" sz="1803" dirty="0" err="1"/>
          </a:p>
        </p:txBody>
      </p:sp>
    </p:spTree>
    <p:extLst>
      <p:ext uri="{BB962C8B-B14F-4D97-AF65-F5344CB8AC3E}">
        <p14:creationId xmlns:p14="http://schemas.microsoft.com/office/powerpoint/2010/main" val="1890243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006" dirty="0"/>
              <a:t>Extended Fan-beam Formula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8919" y="1500930"/>
            <a:ext cx="7594162" cy="522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6056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006" dirty="0"/>
              <a:t>More General Scanning Trajectory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568" y="1851180"/>
            <a:ext cx="4017408" cy="433198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3691" y="3238777"/>
            <a:ext cx="5810169" cy="1556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9279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006" dirty="0"/>
              <a:t>Simulation Results</a:t>
            </a:r>
          </a:p>
        </p:txBody>
      </p:sp>
      <p:graphicFrame>
        <p:nvGraphicFramePr>
          <p:cNvPr id="4" name="Object 13"/>
          <p:cNvGraphicFramePr>
            <a:graphicFrameLocks noChangeAspect="1"/>
          </p:cNvGraphicFramePr>
          <p:nvPr/>
        </p:nvGraphicFramePr>
        <p:xfrm>
          <a:off x="6211956" y="1597560"/>
          <a:ext cx="2103854" cy="21038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2" imgW="2561423" imgH="2561423" progId="Photoshop.Image.4">
                  <p:embed/>
                </p:oleObj>
              </mc:Choice>
              <mc:Fallback>
                <p:oleObj name="Image" r:id="rId2" imgW="2561423" imgH="2561423" progId="Photoshop.Image.4">
                  <p:embed/>
                  <p:pic>
                    <p:nvPicPr>
                      <p:cNvPr id="4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11956" y="1597560"/>
                        <a:ext cx="2103854" cy="210385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14"/>
          <p:cNvGraphicFramePr>
            <a:graphicFrameLocks noChangeAspect="1"/>
          </p:cNvGraphicFramePr>
          <p:nvPr/>
        </p:nvGraphicFramePr>
        <p:xfrm>
          <a:off x="3746807" y="3730911"/>
          <a:ext cx="2103854" cy="21038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4" imgW="2561423" imgH="2561423" progId="Photoshop.Image.4">
                  <p:embed/>
                </p:oleObj>
              </mc:Choice>
              <mc:Fallback>
                <p:oleObj name="Image" r:id="rId4" imgW="2561423" imgH="2561423" progId="Photoshop.Image.4">
                  <p:embed/>
                  <p:pic>
                    <p:nvPicPr>
                      <p:cNvPr id="5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46807" y="3730911"/>
                        <a:ext cx="2103854" cy="210385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15"/>
          <p:cNvGraphicFramePr>
            <a:graphicFrameLocks noChangeAspect="1"/>
          </p:cNvGraphicFramePr>
          <p:nvPr/>
        </p:nvGraphicFramePr>
        <p:xfrm>
          <a:off x="6204130" y="3730911"/>
          <a:ext cx="2103854" cy="21038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6" imgW="2561423" imgH="2561423" progId="Photoshop.Image.4">
                  <p:embed/>
                </p:oleObj>
              </mc:Choice>
              <mc:Fallback>
                <p:oleObj name="Image" r:id="rId6" imgW="2561423" imgH="2561423" progId="Photoshop.Image.4">
                  <p:embed/>
                  <p:pic>
                    <p:nvPicPr>
                      <p:cNvPr id="6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04130" y="3730911"/>
                        <a:ext cx="2103854" cy="210385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26"/>
          <p:cNvGraphicFramePr>
            <a:graphicFrameLocks noChangeAspect="1"/>
          </p:cNvGraphicFramePr>
          <p:nvPr/>
        </p:nvGraphicFramePr>
        <p:xfrm>
          <a:off x="3501598" y="1564952"/>
          <a:ext cx="2643839" cy="21847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8" imgW="2432927" imgH="2011940" progId="Photoshop.Image.4">
                  <p:embed/>
                </p:oleObj>
              </mc:Choice>
              <mc:Fallback>
                <p:oleObj name="Image" r:id="rId8" imgW="2432927" imgH="2011940" progId="Photoshop.Image.4">
                  <p:embed/>
                  <p:pic>
                    <p:nvPicPr>
                      <p:cNvPr id="7" name="Object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01598" y="1564952"/>
                        <a:ext cx="2643839" cy="218472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20"/>
          <p:cNvSpPr>
            <a:spLocks noChangeArrowheads="1"/>
          </p:cNvSpPr>
          <p:nvPr/>
        </p:nvSpPr>
        <p:spPr bwMode="auto">
          <a:xfrm>
            <a:off x="1676401" y="5915635"/>
            <a:ext cx="8675136" cy="7396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  <a:ext uri="{91240B29-F687-4F45-9708-019B960494DF}">
              <a14:hiddenLine xmlns:a14="http://schemas.microsoft.com/office/drawing/2010/main" w="762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108585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65735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222885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80035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325755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71475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417195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62915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0" hangingPunct="0"/>
            <a:r>
              <a:rPr lang="en-US" altLang="en-US" sz="2403" i="1" dirty="0">
                <a:latin typeface="Arial" panose="020B0604020202020204" pitchFamily="34" charset="0"/>
                <a:cs typeface="Arial" panose="020B0604020202020204" pitchFamily="34" charset="0"/>
              </a:rPr>
              <a:t>Effectiveness of the derivative-free noncircular fan-beam reconstruction (256</a:t>
            </a:r>
            <a:r>
              <a:rPr lang="en-US" altLang="en-US" sz="2403" i="1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altLang="en-US" sz="2403" i="1" dirty="0">
                <a:latin typeface="Arial" panose="020B0604020202020204" pitchFamily="34" charset="0"/>
                <a:cs typeface="Arial" panose="020B0604020202020204" pitchFamily="34" charset="0"/>
              </a:rPr>
              <a:t> pixels, 256 projections, 256 detectors)</a:t>
            </a:r>
          </a:p>
        </p:txBody>
      </p:sp>
      <p:sp>
        <p:nvSpPr>
          <p:cNvPr id="10" name="Rectangle 9"/>
          <p:cNvSpPr/>
          <p:nvPr/>
        </p:nvSpPr>
        <p:spPr>
          <a:xfrm>
            <a:off x="1571561" y="1871392"/>
            <a:ext cx="2175247" cy="15718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2403" i="1" dirty="0">
                <a:cs typeface="Arial" panose="020B0604020202020204" pitchFamily="34" charset="0"/>
              </a:rPr>
              <a:t>Circle-like and triangle-like random scanning loci</a:t>
            </a:r>
            <a:endParaRPr lang="en-US" sz="2403" dirty="0"/>
          </a:p>
        </p:txBody>
      </p:sp>
      <p:sp>
        <p:nvSpPr>
          <p:cNvPr id="11" name="Rectangle 10"/>
          <p:cNvSpPr/>
          <p:nvPr/>
        </p:nvSpPr>
        <p:spPr>
          <a:xfrm>
            <a:off x="8382331" y="1905911"/>
            <a:ext cx="2285670" cy="15718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2403" i="1" dirty="0">
                <a:cs typeface="Arial" panose="020B0604020202020204" pitchFamily="34" charset="0"/>
              </a:rPr>
              <a:t>True slice from the 3D Shepp-Logan phantom</a:t>
            </a:r>
            <a:endParaRPr lang="en-US" sz="2403" dirty="0"/>
          </a:p>
        </p:txBody>
      </p:sp>
      <p:sp>
        <p:nvSpPr>
          <p:cNvPr id="12" name="Rectangle 11"/>
          <p:cNvSpPr/>
          <p:nvPr/>
        </p:nvSpPr>
        <p:spPr>
          <a:xfrm>
            <a:off x="1730635" y="3923491"/>
            <a:ext cx="1857098" cy="15718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2403" i="1" dirty="0">
                <a:cs typeface="Arial" panose="020B0604020202020204" pitchFamily="34" charset="0"/>
              </a:rPr>
              <a:t>Computed using the circle-like locus</a:t>
            </a:r>
            <a:endParaRPr lang="en-US" sz="2403" dirty="0"/>
          </a:p>
        </p:txBody>
      </p:sp>
      <p:sp>
        <p:nvSpPr>
          <p:cNvPr id="13" name="Rectangle 12"/>
          <p:cNvSpPr/>
          <p:nvPr/>
        </p:nvSpPr>
        <p:spPr>
          <a:xfrm>
            <a:off x="8389598" y="3923491"/>
            <a:ext cx="1857098" cy="15718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2403" i="1" dirty="0">
                <a:cs typeface="Arial" panose="020B0604020202020204" pitchFamily="34" charset="0"/>
              </a:rPr>
              <a:t>Computed using the triangle-like locus</a:t>
            </a:r>
            <a:endParaRPr lang="en-US" sz="2403" dirty="0"/>
          </a:p>
        </p:txBody>
      </p:sp>
    </p:spTree>
    <p:extLst>
      <p:ext uri="{BB962C8B-B14F-4D97-AF65-F5344CB8AC3E}">
        <p14:creationId xmlns:p14="http://schemas.microsoft.com/office/powerpoint/2010/main" val="12412264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400" dirty="0"/>
              <a:t>Outline</a:t>
            </a:r>
          </a:p>
        </p:txBody>
      </p:sp>
      <p:sp>
        <p:nvSpPr>
          <p:cNvPr id="4" name="Content Placeholder 3"/>
          <p:cNvSpPr txBox="1">
            <a:spLocks noGrp="1"/>
          </p:cNvSpPr>
          <p:nvPr>
            <p:ph idx="1"/>
          </p:nvPr>
        </p:nvSpPr>
        <p:spPr>
          <a:xfrm>
            <a:off x="1046968" y="2353252"/>
            <a:ext cx="10282934" cy="25776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600" b="1" dirty="0"/>
              <a:t>Filtered Backprojection (FBP)</a:t>
            </a:r>
          </a:p>
          <a:p>
            <a:pPr marL="68580" indent="0">
              <a:buNone/>
            </a:pPr>
            <a:r>
              <a:rPr lang="en-US" sz="3600" dirty="0"/>
              <a:t>	Fan-beam Case</a:t>
            </a:r>
          </a:p>
          <a:p>
            <a:pPr marL="68580" indent="0">
              <a:buNone/>
            </a:pPr>
            <a:r>
              <a:rPr lang="en-US" sz="3600" dirty="0"/>
              <a:t>	Heuristic Extension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FF0000"/>
                </a:solidFill>
              </a:rPr>
              <a:t>Mammography, Breast Tomosynthesis &amp; CT</a:t>
            </a:r>
          </a:p>
        </p:txBody>
      </p:sp>
    </p:spTree>
    <p:extLst>
      <p:ext uri="{BB962C8B-B14F-4D97-AF65-F5344CB8AC3E}">
        <p14:creationId xmlns:p14="http://schemas.microsoft.com/office/powerpoint/2010/main" val="39341519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MI Schedule for F21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992355" y="1539625"/>
          <a:ext cx="10363200" cy="48503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2431">
                  <a:extLst>
                    <a:ext uri="{9D8B030D-6E8A-4147-A177-3AD203B41FA5}">
                      <a16:colId xmlns:a16="http://schemas.microsoft.com/office/drawing/2014/main" val="1553029894"/>
                    </a:ext>
                  </a:extLst>
                </a:gridCol>
                <a:gridCol w="3681009">
                  <a:extLst>
                    <a:ext uri="{9D8B030D-6E8A-4147-A177-3AD203B41FA5}">
                      <a16:colId xmlns:a16="http://schemas.microsoft.com/office/drawing/2014/main" val="63396358"/>
                    </a:ext>
                  </a:extLst>
                </a:gridCol>
                <a:gridCol w="876727">
                  <a:extLst>
                    <a:ext uri="{9D8B030D-6E8A-4147-A177-3AD203B41FA5}">
                      <a16:colId xmlns:a16="http://schemas.microsoft.com/office/drawing/2014/main" val="977348966"/>
                    </a:ext>
                  </a:extLst>
                </a:gridCol>
                <a:gridCol w="4823033">
                  <a:extLst>
                    <a:ext uri="{9D8B030D-6E8A-4147-A177-3AD203B41FA5}">
                      <a16:colId xmlns:a16="http://schemas.microsoft.com/office/drawing/2014/main" val="287036046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Tue</a:t>
                      </a:r>
                      <a:endParaRPr lang="en-US" sz="1400" b="1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Topic</a:t>
                      </a:r>
                      <a:endParaRPr lang="en-US" sz="1400" b="1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Fri</a:t>
                      </a:r>
                      <a:endParaRPr lang="en-US" sz="1400" b="1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Topic</a:t>
                      </a:r>
                      <a:endParaRPr lang="en-US" sz="1400" b="1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70038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08/31</a:t>
                      </a:r>
                      <a:endParaRPr lang="en-US" sz="1400" b="1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Introduction</a:t>
                      </a:r>
                      <a:endParaRPr lang="en-US" sz="1400" b="1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09/03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Neuron, Network &amp; Backpropagation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34722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09/07</a:t>
                      </a:r>
                      <a:endParaRPr lang="en-US" sz="1400" b="1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No Class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09/10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Hands-on 1: Python,</a:t>
                      </a:r>
                      <a:r>
                        <a:rPr lang="en-US" sz="1400" b="1" baseline="0" dirty="0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Colab, &amp; TensorF</a:t>
                      </a:r>
                      <a:endParaRPr lang="en-US" sz="1400" b="1" dirty="0"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62724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09/14</a:t>
                      </a:r>
                      <a:endParaRPr lang="en-US" sz="1400" b="1" dirty="0"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Architectures &amp; Training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09/19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Hands-on 2: MNIST Classification</a:t>
                      </a:r>
                      <a:endParaRPr lang="en-US" sz="1400" b="1" dirty="0"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593036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09/21</a:t>
                      </a:r>
                      <a:endParaRPr lang="en-US" sz="1400" b="1" dirty="0"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Image Quality I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09/24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CT Physics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43406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09/28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CT Reconstruction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10/01</a:t>
                      </a:r>
                      <a:endParaRPr lang="en-US" sz="1400" b="1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Deep CT Reconstruction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83250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10/05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Hands-on 3: CT Networks</a:t>
                      </a:r>
                      <a:endParaRPr lang="en-US" sz="1400" b="1" dirty="0"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10/08</a:t>
                      </a:r>
                      <a:endParaRPr lang="en-US" sz="1400" b="1" dirty="0"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More CT Contents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359023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10/12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MRI Physics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10/15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Spin-Echo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53794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10/19</a:t>
                      </a:r>
                      <a:endParaRPr lang="en-US" sz="1400" b="1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K-Space Theorem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10/22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More MRI Contents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19882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10/26</a:t>
                      </a:r>
                      <a:endParaRPr lang="en-US" sz="1400" b="1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Mid</a:t>
                      </a:r>
                      <a:r>
                        <a:rPr lang="en-US" sz="1400" b="1" kern="1200" baseline="0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Exam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10/29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Deep MRI Reconstruction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573929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11/02</a:t>
                      </a:r>
                      <a:endParaRPr lang="en-US" sz="1400" b="1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Hands-on 4: MRI Networks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11/05</a:t>
                      </a:r>
                      <a:endParaRPr lang="en-US" sz="1400" b="1" dirty="0"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Nuclear Physics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99698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11/09</a:t>
                      </a:r>
                      <a:endParaRPr lang="en-US" sz="1400" b="1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Nuclear Imaging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11/12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 Imaging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13689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11/16</a:t>
                      </a:r>
                      <a:endParaRPr lang="en-US" sz="1400" b="1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Optical Imaging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11/19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Multimodality Imaging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98999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11/23</a:t>
                      </a:r>
                      <a:endParaRPr lang="en-US" sz="1400" b="1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Hands-on 5: Image Conversion</a:t>
                      </a:r>
                      <a:endParaRPr lang="en-US" sz="1400" b="1" dirty="0"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11/26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Thanksgiving</a:t>
                      </a:r>
                      <a:endParaRPr lang="en-US" sz="1400" b="1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82701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11/30</a:t>
                      </a:r>
                      <a:endParaRPr lang="en-US" sz="1400" b="1" dirty="0"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Image Quality II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12/03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Stability, Interpretability, &amp; Others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50781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12/07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Overview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12/10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Final Exam</a:t>
                      </a:r>
                      <a:endParaRPr lang="en-US" sz="1400" b="1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3347022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DBB7FDAE-7540-46E2-AA82-45E539EF2D48}"/>
              </a:ext>
            </a:extLst>
          </p:cNvPr>
          <p:cNvSpPr txBox="1"/>
          <p:nvPr/>
        </p:nvSpPr>
        <p:spPr>
          <a:xfrm>
            <a:off x="1018040" y="6419115"/>
            <a:ext cx="103632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400" b="1" dirty="0">
                <a:solidFill>
                  <a:srgbClr val="00B050"/>
                </a:solidFill>
              </a:rPr>
              <a:t>Office Hour: Teaching Day 5-6pm: </a:t>
            </a:r>
            <a:r>
              <a:rPr lang="en-US" sz="1400" b="1" dirty="0">
                <a:solidFill>
                  <a:srgbClr val="FF0000"/>
                </a:solidFill>
              </a:rPr>
              <a:t>https://rensselaer.webex.com/meet/wangg6</a:t>
            </a:r>
          </a:p>
        </p:txBody>
      </p:sp>
    </p:spTree>
    <p:extLst>
      <p:ext uri="{BB962C8B-B14F-4D97-AF65-F5344CB8AC3E}">
        <p14:creationId xmlns:p14="http://schemas.microsoft.com/office/powerpoint/2010/main" val="1123853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 dirty="0"/>
              <a:t>Radiography/Mammography</a:t>
            </a:r>
            <a:endParaRPr lang="en-US" sz="4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4238" y="1559616"/>
            <a:ext cx="6297521" cy="5038016"/>
          </a:xfrm>
          <a:prstGeom prst="rect">
            <a:avLst/>
          </a:prstGeom>
        </p:spPr>
      </p:pic>
      <p:pic>
        <p:nvPicPr>
          <p:cNvPr id="5" name="Picture 4" descr="Image result for breast cancer statistics 2018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019" y="2615949"/>
            <a:ext cx="5082839" cy="3161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56629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 dirty="0"/>
              <a:t>Breast Tomosynthesis</a:t>
            </a:r>
            <a:endParaRPr lang="zh-CN" altLang="en-US" sz="4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703" y="1710441"/>
            <a:ext cx="5469679" cy="482699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2382" y="2493136"/>
            <a:ext cx="4752528" cy="340747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7982857" y="2293081"/>
            <a:ext cx="131157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/>
              <a:t>20-49kVp</a:t>
            </a:r>
            <a:endParaRPr lang="zh-CN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1576362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 dirty="0"/>
              <a:t>Breast CT</a:t>
            </a:r>
            <a:endParaRPr lang="zh-CN" altLang="en-US" sz="4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0" y="2246184"/>
            <a:ext cx="5467350" cy="40576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8900" y="2246184"/>
            <a:ext cx="5143500" cy="385762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438900" y="5690044"/>
            <a:ext cx="51435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49kVp, 200mA, 8ms Pulse Width</a:t>
            </a:r>
            <a:endParaRPr lang="zh-CN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34050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 dirty="0"/>
              <a:t>Mathematical Insight</a:t>
            </a:r>
            <a:endParaRPr lang="zh-CN" altLang="en-US" sz="4400" dirty="0"/>
          </a:p>
        </p:txBody>
      </p:sp>
      <p:cxnSp>
        <p:nvCxnSpPr>
          <p:cNvPr id="5" name="Straight Arrow Connector 4"/>
          <p:cNvCxnSpPr/>
          <p:nvPr/>
        </p:nvCxnSpPr>
        <p:spPr bwMode="auto">
          <a:xfrm>
            <a:off x="3323758" y="2513864"/>
            <a:ext cx="0" cy="288032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110596" name="Picture 4" descr="Image result for circular dotted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6166" y="1973870"/>
            <a:ext cx="3420314" cy="3420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Oval 12"/>
          <p:cNvSpPr/>
          <p:nvPr/>
        </p:nvSpPr>
        <p:spPr bwMode="auto">
          <a:xfrm>
            <a:off x="8166263" y="3143967"/>
            <a:ext cx="1080120" cy="1080120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 sz="2000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5" name="Straight Connector 14"/>
          <p:cNvCxnSpPr/>
          <p:nvPr/>
        </p:nvCxnSpPr>
        <p:spPr bwMode="auto">
          <a:xfrm>
            <a:off x="2747694" y="3610816"/>
            <a:ext cx="108012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8" name="Straight Arrow Connector 17"/>
          <p:cNvCxnSpPr/>
          <p:nvPr/>
        </p:nvCxnSpPr>
        <p:spPr bwMode="auto">
          <a:xfrm>
            <a:off x="3611790" y="2513864"/>
            <a:ext cx="0" cy="288032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9" name="Straight Arrow Connector 18"/>
          <p:cNvCxnSpPr/>
          <p:nvPr/>
        </p:nvCxnSpPr>
        <p:spPr bwMode="auto">
          <a:xfrm>
            <a:off x="3035726" y="2513864"/>
            <a:ext cx="0" cy="288032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1" name="Title 1"/>
          <p:cNvSpPr txBox="1">
            <a:spLocks/>
          </p:cNvSpPr>
          <p:nvPr/>
        </p:nvSpPr>
        <p:spPr bwMode="auto">
          <a:xfrm>
            <a:off x="2153344" y="5850026"/>
            <a:ext cx="2466558" cy="4082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25399" dir="2700000" algn="ctr" rotWithShape="0">
              <a:schemeClr val="bg2">
                <a:alpha val="31000"/>
              </a:scheme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9pPr>
          </a:lstStyle>
          <a:p>
            <a:r>
              <a:rPr lang="en-US" altLang="zh-CN" sz="2000" kern="0" dirty="0">
                <a:latin typeface="Arial" panose="020B0604020202020204" pitchFamily="34" charset="0"/>
                <a:cs typeface="Arial" panose="020B0604020202020204" pitchFamily="34" charset="0"/>
              </a:rPr>
              <a:t>Radiography</a:t>
            </a:r>
          </a:p>
          <a:p>
            <a:r>
              <a:rPr lang="en-US" altLang="zh-CN" sz="2000" kern="0" dirty="0">
                <a:latin typeface="Arial" panose="020B0604020202020204" pitchFamily="34" charset="0"/>
                <a:cs typeface="Arial" panose="020B0604020202020204" pitchFamily="34" charset="0"/>
              </a:rPr>
              <a:t>(Single View)</a:t>
            </a:r>
            <a:endParaRPr lang="zh-CN" altLang="en-US" sz="2000" kern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itle 1"/>
          <p:cNvSpPr txBox="1">
            <a:spLocks/>
          </p:cNvSpPr>
          <p:nvPr/>
        </p:nvSpPr>
        <p:spPr bwMode="auto">
          <a:xfrm>
            <a:off x="7473044" y="5835645"/>
            <a:ext cx="2466558" cy="4082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25399" dir="2700000" algn="ctr" rotWithShape="0">
              <a:schemeClr val="bg2">
                <a:alpha val="31000"/>
              </a:scheme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9pPr>
          </a:lstStyle>
          <a:p>
            <a:r>
              <a:rPr lang="en-US" altLang="zh-CN" sz="2000" kern="0" dirty="0">
                <a:latin typeface="Arial" panose="020B0604020202020204" pitchFamily="34" charset="0"/>
                <a:cs typeface="Arial" panose="020B0604020202020204" pitchFamily="34" charset="0"/>
              </a:rPr>
              <a:t>Tomography</a:t>
            </a:r>
          </a:p>
          <a:p>
            <a:r>
              <a:rPr lang="en-US" altLang="zh-CN" sz="2000" kern="0" dirty="0">
                <a:latin typeface="Arial" panose="020B0604020202020204" pitchFamily="34" charset="0"/>
                <a:cs typeface="Arial" panose="020B0604020202020204" pitchFamily="34" charset="0"/>
              </a:rPr>
              <a:t>(Full Scan)</a:t>
            </a:r>
            <a:endParaRPr lang="zh-CN" altLang="en-US" sz="2000" kern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7689" y="1649768"/>
            <a:ext cx="142875" cy="438150"/>
          </a:xfrm>
          <a:prstGeom prst="rect">
            <a:avLst/>
          </a:prstGeom>
        </p:spPr>
      </p:pic>
      <p:sp>
        <p:nvSpPr>
          <p:cNvPr id="24" name="Oval 23"/>
          <p:cNvSpPr/>
          <p:nvPr/>
        </p:nvSpPr>
        <p:spPr bwMode="auto">
          <a:xfrm>
            <a:off x="5421666" y="3545711"/>
            <a:ext cx="1080120" cy="130211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 sz="2000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1858" name="Picture 2" descr="Image result for question mark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6868" y="1793784"/>
            <a:ext cx="849716" cy="849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607392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 dirty="0"/>
              <a:t>Mathematical Insight</a:t>
            </a:r>
            <a:endParaRPr lang="zh-CN" altLang="en-US" sz="4400" dirty="0"/>
          </a:p>
        </p:txBody>
      </p:sp>
      <p:cxnSp>
        <p:nvCxnSpPr>
          <p:cNvPr id="5" name="Straight Arrow Connector 4"/>
          <p:cNvCxnSpPr/>
          <p:nvPr/>
        </p:nvCxnSpPr>
        <p:spPr bwMode="auto">
          <a:xfrm>
            <a:off x="3476158" y="2750923"/>
            <a:ext cx="0" cy="288032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" name="Straight Arrow Connector 5"/>
          <p:cNvCxnSpPr/>
          <p:nvPr/>
        </p:nvCxnSpPr>
        <p:spPr bwMode="auto">
          <a:xfrm>
            <a:off x="6123052" y="2473188"/>
            <a:ext cx="0" cy="288032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7" name="Straight Arrow Connector 6"/>
          <p:cNvCxnSpPr/>
          <p:nvPr/>
        </p:nvCxnSpPr>
        <p:spPr bwMode="auto">
          <a:xfrm rot="900000">
            <a:off x="6131311" y="2424116"/>
            <a:ext cx="0" cy="288032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8" name="Straight Arrow Connector 7"/>
          <p:cNvCxnSpPr/>
          <p:nvPr/>
        </p:nvCxnSpPr>
        <p:spPr bwMode="auto">
          <a:xfrm rot="20700000">
            <a:off x="6123052" y="2424116"/>
            <a:ext cx="0" cy="288032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110596" name="Picture 4" descr="Image result for circular dotted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8566" y="2210929"/>
            <a:ext cx="3420314" cy="3420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0873" y="1888850"/>
            <a:ext cx="1895475" cy="283986"/>
          </a:xfrm>
          <a:prstGeom prst="rect">
            <a:avLst/>
          </a:prstGeom>
        </p:spPr>
      </p:pic>
      <p:sp>
        <p:nvSpPr>
          <p:cNvPr id="13" name="Oval 12"/>
          <p:cNvSpPr/>
          <p:nvPr/>
        </p:nvSpPr>
        <p:spPr bwMode="auto">
          <a:xfrm>
            <a:off x="8318663" y="3381026"/>
            <a:ext cx="1080120" cy="1080120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 sz="2000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5" name="Straight Connector 14"/>
          <p:cNvCxnSpPr/>
          <p:nvPr/>
        </p:nvCxnSpPr>
        <p:spPr bwMode="auto">
          <a:xfrm>
            <a:off x="2900094" y="3847875"/>
            <a:ext cx="108012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8" name="Straight Arrow Connector 17"/>
          <p:cNvCxnSpPr/>
          <p:nvPr/>
        </p:nvCxnSpPr>
        <p:spPr bwMode="auto">
          <a:xfrm>
            <a:off x="3764190" y="2750923"/>
            <a:ext cx="0" cy="288032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9" name="Straight Arrow Connector 18"/>
          <p:cNvCxnSpPr/>
          <p:nvPr/>
        </p:nvCxnSpPr>
        <p:spPr bwMode="auto">
          <a:xfrm>
            <a:off x="3188126" y="2750923"/>
            <a:ext cx="0" cy="288032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0" name="Oval 19"/>
          <p:cNvSpPr/>
          <p:nvPr/>
        </p:nvSpPr>
        <p:spPr bwMode="auto">
          <a:xfrm>
            <a:off x="5574066" y="3600640"/>
            <a:ext cx="1080120" cy="494471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 sz="2000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itle 1"/>
          <p:cNvSpPr txBox="1">
            <a:spLocks/>
          </p:cNvSpPr>
          <p:nvPr/>
        </p:nvSpPr>
        <p:spPr bwMode="auto">
          <a:xfrm>
            <a:off x="2305744" y="6087085"/>
            <a:ext cx="2466558" cy="4082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25399" dir="2700000" algn="ctr" rotWithShape="0">
              <a:schemeClr val="bg2">
                <a:alpha val="31000"/>
              </a:scheme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9pPr>
          </a:lstStyle>
          <a:p>
            <a:r>
              <a:rPr lang="en-US" altLang="zh-CN" sz="2000" kern="0" dirty="0">
                <a:latin typeface="Arial" panose="020B0604020202020204" pitchFamily="34" charset="0"/>
                <a:cs typeface="Arial" panose="020B0604020202020204" pitchFamily="34" charset="0"/>
              </a:rPr>
              <a:t>Radiography</a:t>
            </a:r>
          </a:p>
          <a:p>
            <a:r>
              <a:rPr lang="en-US" altLang="zh-CN" sz="2000" kern="0" dirty="0">
                <a:latin typeface="Arial" panose="020B0604020202020204" pitchFamily="34" charset="0"/>
                <a:cs typeface="Arial" panose="020B0604020202020204" pitchFamily="34" charset="0"/>
              </a:rPr>
              <a:t>(Single View)</a:t>
            </a:r>
            <a:endParaRPr lang="zh-CN" altLang="en-US" sz="2000" kern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itle 1"/>
          <p:cNvSpPr txBox="1">
            <a:spLocks/>
          </p:cNvSpPr>
          <p:nvPr/>
        </p:nvSpPr>
        <p:spPr bwMode="auto">
          <a:xfrm>
            <a:off x="4898032" y="6072705"/>
            <a:ext cx="2466558" cy="4082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25399" dir="2700000" algn="ctr" rotWithShape="0">
              <a:schemeClr val="bg2">
                <a:alpha val="31000"/>
              </a:scheme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9pPr>
          </a:lstStyle>
          <a:p>
            <a:r>
              <a:rPr lang="en-US" altLang="zh-CN" sz="2000" kern="0" dirty="0">
                <a:latin typeface="Arial" panose="020B0604020202020204" pitchFamily="34" charset="0"/>
                <a:cs typeface="Arial" panose="020B0604020202020204" pitchFamily="34" charset="0"/>
              </a:rPr>
              <a:t>Tomosynthesis</a:t>
            </a:r>
          </a:p>
          <a:p>
            <a:r>
              <a:rPr lang="en-US" altLang="zh-CN" sz="2000" kern="0" dirty="0">
                <a:latin typeface="Arial" panose="020B0604020202020204" pitchFamily="34" charset="0"/>
                <a:cs typeface="Arial" panose="020B0604020202020204" pitchFamily="34" charset="0"/>
              </a:rPr>
              <a:t>(Limited Angle)</a:t>
            </a:r>
            <a:endParaRPr lang="zh-CN" altLang="en-US" sz="2000" kern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itle 1"/>
          <p:cNvSpPr txBox="1">
            <a:spLocks/>
          </p:cNvSpPr>
          <p:nvPr/>
        </p:nvSpPr>
        <p:spPr bwMode="auto">
          <a:xfrm>
            <a:off x="7625444" y="6072704"/>
            <a:ext cx="2466558" cy="4082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25399" dir="2700000" algn="ctr" rotWithShape="0">
              <a:schemeClr val="bg2">
                <a:alpha val="31000"/>
              </a:scheme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9pPr>
          </a:lstStyle>
          <a:p>
            <a:r>
              <a:rPr lang="en-US" altLang="zh-CN" sz="2000" kern="0" dirty="0">
                <a:latin typeface="Arial" panose="020B0604020202020204" pitchFamily="34" charset="0"/>
                <a:cs typeface="Arial" panose="020B0604020202020204" pitchFamily="34" charset="0"/>
              </a:rPr>
              <a:t>Tomography</a:t>
            </a:r>
          </a:p>
          <a:p>
            <a:r>
              <a:rPr lang="en-US" altLang="zh-CN" sz="2000" kern="0" dirty="0">
                <a:latin typeface="Arial" panose="020B0604020202020204" pitchFamily="34" charset="0"/>
                <a:cs typeface="Arial" panose="020B0604020202020204" pitchFamily="34" charset="0"/>
              </a:rPr>
              <a:t>(Full Scan)</a:t>
            </a:r>
            <a:endParaRPr lang="zh-CN" altLang="en-US" sz="2000" kern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0089" y="1886827"/>
            <a:ext cx="142875" cy="43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8430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 dirty="0"/>
              <a:t>Physical Insight</a:t>
            </a:r>
            <a:endParaRPr lang="zh-CN" altLang="en-US" sz="4400" dirty="0"/>
          </a:p>
        </p:txBody>
      </p:sp>
      <p:sp>
        <p:nvSpPr>
          <p:cNvPr id="3" name="Rectangle 2"/>
          <p:cNvSpPr/>
          <p:nvPr/>
        </p:nvSpPr>
        <p:spPr bwMode="auto">
          <a:xfrm>
            <a:off x="2119477" y="2174941"/>
            <a:ext cx="2376264" cy="3312368"/>
          </a:xfrm>
          <a:prstGeom prst="rect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 sz="2000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itle 1"/>
          <p:cNvSpPr txBox="1">
            <a:spLocks/>
          </p:cNvSpPr>
          <p:nvPr/>
        </p:nvSpPr>
        <p:spPr bwMode="auto">
          <a:xfrm>
            <a:off x="2119477" y="5943151"/>
            <a:ext cx="2466558" cy="4082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25399" dir="2700000" algn="ctr" rotWithShape="0">
              <a:schemeClr val="bg2">
                <a:alpha val="31000"/>
              </a:scheme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9pPr>
          </a:lstStyle>
          <a:p>
            <a:r>
              <a:rPr lang="en-US" altLang="zh-CN" sz="2000" kern="0" dirty="0">
                <a:latin typeface="Arial" panose="020B0604020202020204" pitchFamily="34" charset="0"/>
                <a:cs typeface="Arial" panose="020B0604020202020204" pitchFamily="34" charset="0"/>
              </a:rPr>
              <a:t>Radiography</a:t>
            </a:r>
          </a:p>
          <a:p>
            <a:r>
              <a:rPr lang="en-US" altLang="zh-CN" sz="2000" kern="0" dirty="0">
                <a:latin typeface="Arial" panose="020B0604020202020204" pitchFamily="34" charset="0"/>
                <a:cs typeface="Arial" panose="020B0604020202020204" pitchFamily="34" charset="0"/>
              </a:rPr>
              <a:t>(Lowest kVp)</a:t>
            </a:r>
            <a:endParaRPr lang="zh-CN" altLang="en-US" sz="2000" kern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itle 1"/>
          <p:cNvSpPr txBox="1">
            <a:spLocks/>
          </p:cNvSpPr>
          <p:nvPr/>
        </p:nvSpPr>
        <p:spPr bwMode="auto">
          <a:xfrm>
            <a:off x="4711765" y="5928771"/>
            <a:ext cx="2466558" cy="4082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25399" dir="2700000" algn="ctr" rotWithShape="0">
              <a:schemeClr val="bg2">
                <a:alpha val="31000"/>
              </a:scheme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9pPr>
          </a:lstStyle>
          <a:p>
            <a:r>
              <a:rPr lang="en-US" altLang="zh-CN" sz="2000" kern="0" dirty="0">
                <a:latin typeface="Arial" panose="020B0604020202020204" pitchFamily="34" charset="0"/>
                <a:cs typeface="Arial" panose="020B0604020202020204" pitchFamily="34" charset="0"/>
              </a:rPr>
              <a:t>Tomosynthesis</a:t>
            </a:r>
          </a:p>
          <a:p>
            <a:r>
              <a:rPr lang="en-US" altLang="zh-CN" sz="2000" kern="0" dirty="0">
                <a:latin typeface="Arial" panose="020B0604020202020204" pitchFamily="34" charset="0"/>
                <a:cs typeface="Arial" panose="020B0604020202020204" pitchFamily="34" charset="0"/>
              </a:rPr>
              <a:t>(Modest kVp)</a:t>
            </a:r>
            <a:endParaRPr lang="zh-CN" altLang="en-US" sz="2000" kern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Title 1"/>
          <p:cNvSpPr txBox="1">
            <a:spLocks/>
          </p:cNvSpPr>
          <p:nvPr/>
        </p:nvSpPr>
        <p:spPr bwMode="auto">
          <a:xfrm>
            <a:off x="7439177" y="5928770"/>
            <a:ext cx="2466558" cy="4082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25399" dir="2700000" algn="ctr" rotWithShape="0">
              <a:schemeClr val="bg2">
                <a:alpha val="31000"/>
              </a:scheme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9pPr>
          </a:lstStyle>
          <a:p>
            <a:r>
              <a:rPr lang="en-US" altLang="zh-CN" sz="2000" kern="0" dirty="0">
                <a:latin typeface="Arial" panose="020B0604020202020204" pitchFamily="34" charset="0"/>
                <a:cs typeface="Arial" panose="020B0604020202020204" pitchFamily="34" charset="0"/>
              </a:rPr>
              <a:t>Tomography</a:t>
            </a:r>
          </a:p>
          <a:p>
            <a:r>
              <a:rPr lang="en-US" altLang="zh-CN" sz="2000" kern="0" dirty="0">
                <a:latin typeface="Arial" panose="020B0604020202020204" pitchFamily="34" charset="0"/>
                <a:cs typeface="Arial" panose="020B0604020202020204" pitchFamily="34" charset="0"/>
              </a:rPr>
              <a:t>(Highest kVp)</a:t>
            </a:r>
            <a:endParaRPr lang="zh-CN" altLang="en-US" sz="2000" kern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Rectangle 29"/>
          <p:cNvSpPr/>
          <p:nvPr/>
        </p:nvSpPr>
        <p:spPr bwMode="auto">
          <a:xfrm>
            <a:off x="2514829" y="3327069"/>
            <a:ext cx="450961" cy="495672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 sz="2000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Rectangle 30"/>
          <p:cNvSpPr/>
          <p:nvPr/>
        </p:nvSpPr>
        <p:spPr bwMode="auto">
          <a:xfrm>
            <a:off x="3135660" y="3687109"/>
            <a:ext cx="450961" cy="49567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 sz="2000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Rectangle 31"/>
          <p:cNvSpPr/>
          <p:nvPr/>
        </p:nvSpPr>
        <p:spPr bwMode="auto">
          <a:xfrm>
            <a:off x="4701161" y="2174941"/>
            <a:ext cx="2376264" cy="3312368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 sz="2000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Rectangle 32"/>
          <p:cNvSpPr/>
          <p:nvPr/>
        </p:nvSpPr>
        <p:spPr bwMode="auto">
          <a:xfrm>
            <a:off x="5096513" y="3327069"/>
            <a:ext cx="450961" cy="495672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 sz="2000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Rectangle 33"/>
          <p:cNvSpPr/>
          <p:nvPr/>
        </p:nvSpPr>
        <p:spPr bwMode="auto">
          <a:xfrm>
            <a:off x="5717344" y="3687109"/>
            <a:ext cx="450961" cy="495672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 sz="2000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Rectangle 34"/>
          <p:cNvSpPr/>
          <p:nvPr/>
        </p:nvSpPr>
        <p:spPr bwMode="auto">
          <a:xfrm>
            <a:off x="2599764" y="3208269"/>
            <a:ext cx="450961" cy="495672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 sz="2000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Rectangle 35"/>
          <p:cNvSpPr/>
          <p:nvPr/>
        </p:nvSpPr>
        <p:spPr bwMode="auto">
          <a:xfrm>
            <a:off x="5301933" y="3063826"/>
            <a:ext cx="450961" cy="495672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 sz="2000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Rectangle 36"/>
          <p:cNvSpPr/>
          <p:nvPr/>
        </p:nvSpPr>
        <p:spPr bwMode="auto">
          <a:xfrm>
            <a:off x="7439177" y="2159643"/>
            <a:ext cx="2376264" cy="3312368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 sz="2000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Rectangle 37"/>
          <p:cNvSpPr/>
          <p:nvPr/>
        </p:nvSpPr>
        <p:spPr bwMode="auto">
          <a:xfrm>
            <a:off x="7834529" y="3311771"/>
            <a:ext cx="450961" cy="495672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 sz="2000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Rectangle 38"/>
          <p:cNvSpPr/>
          <p:nvPr/>
        </p:nvSpPr>
        <p:spPr bwMode="auto">
          <a:xfrm>
            <a:off x="8455360" y="3671811"/>
            <a:ext cx="450961" cy="495672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 sz="2000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Rectangle 39"/>
          <p:cNvSpPr/>
          <p:nvPr/>
        </p:nvSpPr>
        <p:spPr bwMode="auto">
          <a:xfrm>
            <a:off x="8285490" y="2758909"/>
            <a:ext cx="450961" cy="495672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 sz="2000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5097104" y="1696852"/>
            <a:ext cx="131157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20-49kVp</a:t>
            </a:r>
            <a:endParaRPr lang="zh-CN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048342" y="1696852"/>
            <a:ext cx="94128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49kVp</a:t>
            </a:r>
            <a:endParaRPr lang="zh-CN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70600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Ballpark Analysis</a:t>
            </a:r>
          </a:p>
        </p:txBody>
      </p:sp>
      <p:graphicFrame>
        <p:nvGraphicFramePr>
          <p:cNvPr id="7" name="Object 12"/>
          <p:cNvGraphicFramePr>
            <a:graphicFrameLocks noChangeAspect="1"/>
          </p:cNvGraphicFramePr>
          <p:nvPr/>
        </p:nvGraphicFramePr>
        <p:xfrm>
          <a:off x="704942" y="4510245"/>
          <a:ext cx="1763712" cy="631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672840" imgH="241200" progId="Equation.DSMT4">
                  <p:embed/>
                </p:oleObj>
              </mc:Choice>
              <mc:Fallback>
                <p:oleObj name="Equation" r:id="rId2" imgW="672840" imgH="241200" progId="Equation.DSMT4">
                  <p:embed/>
                  <p:pic>
                    <p:nvPicPr>
                      <p:cNvPr id="7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4942" y="4510245"/>
                        <a:ext cx="1763712" cy="631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/>
          <p:cNvSpPr/>
          <p:nvPr/>
        </p:nvSpPr>
        <p:spPr bwMode="auto">
          <a:xfrm>
            <a:off x="1353014" y="2129618"/>
            <a:ext cx="6336704" cy="1682363"/>
          </a:xfrm>
          <a:prstGeom prst="rect">
            <a:avLst/>
          </a:prstGeom>
          <a:solidFill>
            <a:srgbClr val="FF66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1800" dirty="0" err="1"/>
          </a:p>
        </p:txBody>
      </p:sp>
      <p:sp>
        <p:nvSpPr>
          <p:cNvPr id="9" name="Rectangle 8"/>
          <p:cNvSpPr/>
          <p:nvPr/>
        </p:nvSpPr>
        <p:spPr bwMode="auto">
          <a:xfrm>
            <a:off x="5385462" y="2681059"/>
            <a:ext cx="1835348" cy="925127"/>
          </a:xfrm>
          <a:prstGeom prst="rect">
            <a:avLst/>
          </a:prstGeom>
          <a:solidFill>
            <a:srgbClr val="7030A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1800" dirty="0" err="1"/>
          </a:p>
        </p:txBody>
      </p:sp>
      <p:cxnSp>
        <p:nvCxnSpPr>
          <p:cNvPr id="10" name="Straight Arrow Connector 9"/>
          <p:cNvCxnSpPr/>
          <p:nvPr/>
        </p:nvCxnSpPr>
        <p:spPr bwMode="auto">
          <a:xfrm>
            <a:off x="1971403" y="1727594"/>
            <a:ext cx="0" cy="261278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2" name="Straight Arrow Connector 11"/>
          <p:cNvCxnSpPr/>
          <p:nvPr/>
        </p:nvCxnSpPr>
        <p:spPr bwMode="auto">
          <a:xfrm>
            <a:off x="5959810" y="1727594"/>
            <a:ext cx="0" cy="261278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3" name="Straight Arrow Connector 12"/>
          <p:cNvCxnSpPr/>
          <p:nvPr/>
        </p:nvCxnSpPr>
        <p:spPr bwMode="auto">
          <a:xfrm>
            <a:off x="1064982" y="2129618"/>
            <a:ext cx="0" cy="1682363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</p:spPr>
      </p:cxnSp>
      <p:cxnSp>
        <p:nvCxnSpPr>
          <p:cNvPr id="15" name="Straight Arrow Connector 14"/>
          <p:cNvCxnSpPr/>
          <p:nvPr/>
        </p:nvCxnSpPr>
        <p:spPr bwMode="auto">
          <a:xfrm>
            <a:off x="5169438" y="2684101"/>
            <a:ext cx="0" cy="922084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</p:spPr>
      </p:cxnSp>
      <p:graphicFrame>
        <p:nvGraphicFramePr>
          <p:cNvPr id="17" name="Object 12"/>
          <p:cNvGraphicFramePr>
            <a:graphicFrameLocks noChangeAspect="1"/>
          </p:cNvGraphicFramePr>
          <p:nvPr/>
        </p:nvGraphicFramePr>
        <p:xfrm>
          <a:off x="2992162" y="4504549"/>
          <a:ext cx="5122862" cy="631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955520" imgH="241200" progId="Equation.DSMT4">
                  <p:embed/>
                </p:oleObj>
              </mc:Choice>
              <mc:Fallback>
                <p:oleObj name="Equation" r:id="rId4" imgW="1955520" imgH="241200" progId="Equation.DSMT4">
                  <p:embed/>
                  <p:pic>
                    <p:nvPicPr>
                      <p:cNvPr id="17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92162" y="4504549"/>
                        <a:ext cx="5122862" cy="631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12"/>
          <p:cNvGraphicFramePr>
            <a:graphicFrameLocks noChangeAspect="1"/>
          </p:cNvGraphicFramePr>
          <p:nvPr/>
        </p:nvGraphicFramePr>
        <p:xfrm>
          <a:off x="776951" y="5681524"/>
          <a:ext cx="4822825" cy="1030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841400" imgH="393480" progId="Equation.DSMT4">
                  <p:embed/>
                </p:oleObj>
              </mc:Choice>
              <mc:Fallback>
                <p:oleObj name="Equation" r:id="rId6" imgW="1841400" imgH="393480" progId="Equation.DSMT4">
                  <p:embed/>
                  <p:pic>
                    <p:nvPicPr>
                      <p:cNvPr id="18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6951" y="5681524"/>
                        <a:ext cx="4822825" cy="10302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12"/>
          <p:cNvGraphicFramePr>
            <a:graphicFrameLocks noChangeAspect="1"/>
          </p:cNvGraphicFramePr>
          <p:nvPr/>
        </p:nvGraphicFramePr>
        <p:xfrm>
          <a:off x="643805" y="2899925"/>
          <a:ext cx="333375" cy="365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26720" imgH="139680" progId="Equation.DSMT4">
                  <p:embed/>
                </p:oleObj>
              </mc:Choice>
              <mc:Fallback>
                <p:oleObj name="Equation" r:id="rId8" imgW="126720" imgH="139680" progId="Equation.DSMT4">
                  <p:embed/>
                  <p:pic>
                    <p:nvPicPr>
                      <p:cNvPr id="24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3805" y="2899925"/>
                        <a:ext cx="333375" cy="365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ct 12"/>
          <p:cNvGraphicFramePr>
            <a:graphicFrameLocks noChangeAspect="1"/>
          </p:cNvGraphicFramePr>
          <p:nvPr/>
        </p:nvGraphicFramePr>
        <p:xfrm>
          <a:off x="4463784" y="2885728"/>
          <a:ext cx="566738" cy="463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215640" imgH="177480" progId="Equation.DSMT4">
                  <p:embed/>
                </p:oleObj>
              </mc:Choice>
              <mc:Fallback>
                <p:oleObj name="Equation" r:id="rId10" imgW="215640" imgH="177480" progId="Equation.DSMT4">
                  <p:embed/>
                  <p:pic>
                    <p:nvPicPr>
                      <p:cNvPr id="25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63784" y="2885728"/>
                        <a:ext cx="566738" cy="463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12"/>
          <p:cNvGraphicFramePr>
            <a:graphicFrameLocks noChangeAspect="1"/>
          </p:cNvGraphicFramePr>
          <p:nvPr/>
        </p:nvGraphicFramePr>
        <p:xfrm>
          <a:off x="2367823" y="2875841"/>
          <a:ext cx="40005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152280" imgH="164880" progId="Equation.DSMT4">
                  <p:embed/>
                </p:oleObj>
              </mc:Choice>
              <mc:Fallback>
                <p:oleObj name="Equation" r:id="rId12" imgW="152280" imgH="164880" progId="Equation.DSMT4">
                  <p:embed/>
                  <p:pic>
                    <p:nvPicPr>
                      <p:cNvPr id="26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67823" y="2875841"/>
                        <a:ext cx="400050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12"/>
          <p:cNvGraphicFramePr>
            <a:graphicFrameLocks noChangeAspect="1"/>
          </p:cNvGraphicFramePr>
          <p:nvPr/>
        </p:nvGraphicFramePr>
        <p:xfrm>
          <a:off x="6129658" y="2867748"/>
          <a:ext cx="500063" cy="531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4" imgW="190440" imgH="203040" progId="Equation.DSMT4">
                  <p:embed/>
                </p:oleObj>
              </mc:Choice>
              <mc:Fallback>
                <p:oleObj name="Equation" r:id="rId14" imgW="190440" imgH="203040" progId="Equation.DSMT4">
                  <p:embed/>
                  <p:pic>
                    <p:nvPicPr>
                      <p:cNvPr id="27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29658" y="2867748"/>
                        <a:ext cx="500063" cy="5318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12"/>
          <p:cNvGraphicFramePr>
            <a:graphicFrameLocks noChangeAspect="1"/>
          </p:cNvGraphicFramePr>
          <p:nvPr/>
        </p:nvGraphicFramePr>
        <p:xfrm>
          <a:off x="2106680" y="1495807"/>
          <a:ext cx="398463" cy="598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6" imgW="152280" imgH="228600" progId="Equation.DSMT4">
                  <p:embed/>
                </p:oleObj>
              </mc:Choice>
              <mc:Fallback>
                <p:oleObj name="Equation" r:id="rId16" imgW="152280" imgH="228600" progId="Equation.DSMT4">
                  <p:embed/>
                  <p:pic>
                    <p:nvPicPr>
                      <p:cNvPr id="28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06680" y="1495807"/>
                        <a:ext cx="398463" cy="5984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12"/>
          <p:cNvGraphicFramePr>
            <a:graphicFrameLocks noChangeAspect="1"/>
          </p:cNvGraphicFramePr>
          <p:nvPr/>
        </p:nvGraphicFramePr>
        <p:xfrm>
          <a:off x="6103905" y="1494197"/>
          <a:ext cx="398463" cy="598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8" imgW="152280" imgH="228600" progId="Equation.DSMT4">
                  <p:embed/>
                </p:oleObj>
              </mc:Choice>
              <mc:Fallback>
                <p:oleObj name="Equation" r:id="rId18" imgW="152280" imgH="228600" progId="Equation.DSMT4">
                  <p:embed/>
                  <p:pic>
                    <p:nvPicPr>
                      <p:cNvPr id="29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03905" y="1494197"/>
                        <a:ext cx="398463" cy="5984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Title 1"/>
          <p:cNvSpPr txBox="1">
            <a:spLocks/>
          </p:cNvSpPr>
          <p:nvPr/>
        </p:nvSpPr>
        <p:spPr bwMode="auto">
          <a:xfrm>
            <a:off x="6303136" y="5300542"/>
            <a:ext cx="5358140" cy="11412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25399" dir="2700000" algn="ctr" rotWithShape="0">
              <a:schemeClr val="bg2">
                <a:alpha val="31000"/>
              </a:scheme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9pPr>
          </a:lstStyle>
          <a:p>
            <a:pPr algn="l"/>
            <a:r>
              <a:rPr lang="en-US" altLang="zh-CN" sz="2000" kern="0" dirty="0">
                <a:latin typeface="Arial" panose="020B0604020202020204" pitchFamily="34" charset="0"/>
                <a:cs typeface="Arial" panose="020B0604020202020204" pitchFamily="34" charset="0"/>
              </a:rPr>
              <a:t>Key Points</a:t>
            </a:r>
          </a:p>
          <a:p>
            <a:pPr algn="l"/>
            <a:r>
              <a:rPr lang="en-US" altLang="zh-CN" sz="2000" kern="0" dirty="0">
                <a:latin typeface="Arial" panose="020B0604020202020204" pitchFamily="34" charset="0"/>
                <a:cs typeface="Arial" panose="020B0604020202020204" pitchFamily="34" charset="0"/>
              </a:rPr>
              <a:t>kVp should be </a:t>
            </a:r>
            <a:r>
              <a:rPr lang="en-US" altLang="zh-CN" sz="2000" kern="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low</a:t>
            </a:r>
            <a:r>
              <a:rPr lang="en-US" altLang="zh-CN" sz="2000" kern="0" dirty="0">
                <a:latin typeface="Arial" panose="020B0604020202020204" pitchFamily="34" charset="0"/>
                <a:cs typeface="Arial" panose="020B0604020202020204" pitchFamily="34" charset="0"/>
              </a:rPr>
              <a:t> to maximize </a:t>
            </a:r>
            <a:r>
              <a:rPr lang="el-GR" altLang="zh-CN" sz="2000" kern="0" dirty="0">
                <a:latin typeface="Arial" panose="020B0604020202020204" pitchFamily="34" charset="0"/>
                <a:cs typeface="Arial" panose="020B0604020202020204" pitchFamily="34" charset="0"/>
              </a:rPr>
              <a:t>Δµ</a:t>
            </a:r>
            <a:endParaRPr lang="en-US" altLang="zh-CN" sz="2000" kern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altLang="zh-CN" sz="2000" kern="0" dirty="0">
                <a:latin typeface="Arial" panose="020B0604020202020204" pitchFamily="34" charset="0"/>
                <a:cs typeface="Arial" panose="020B0604020202020204" pitchFamily="34" charset="0"/>
              </a:rPr>
              <a:t>kVp should be </a:t>
            </a:r>
            <a:r>
              <a:rPr lang="en-US" altLang="zh-CN" sz="2000" kern="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</a:t>
            </a:r>
            <a:r>
              <a:rPr lang="en-US" altLang="zh-CN" sz="2000" kern="0" dirty="0">
                <a:latin typeface="Arial" panose="020B0604020202020204" pitchFamily="34" charset="0"/>
                <a:cs typeface="Arial" panose="020B0604020202020204" pitchFamily="34" charset="0"/>
              </a:rPr>
              <a:t> to minimize noise</a:t>
            </a:r>
            <a:endParaRPr lang="zh-CN" altLang="en-US" sz="2000" kern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28814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8959E6-C41D-4DB5-8109-395E02178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Koning Breast CT Images</a:t>
            </a:r>
          </a:p>
        </p:txBody>
      </p:sp>
      <p:pic>
        <p:nvPicPr>
          <p:cNvPr id="2050" name="Picture 2" descr="Koning positions breast CT scanner as 1-stop diagnostic shop">
            <a:extLst>
              <a:ext uri="{FF2B5EF4-FFF2-40B4-BE49-F238E27FC236}">
                <a16:creationId xmlns:a16="http://schemas.microsoft.com/office/drawing/2014/main" id="{A1BE05BF-7D39-41A7-950D-A251C7A432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275" y="1426464"/>
            <a:ext cx="7593354" cy="5467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FDA Approves 3D-Koning Breast CT">
            <a:extLst>
              <a:ext uri="{FF2B5EF4-FFF2-40B4-BE49-F238E27FC236}">
                <a16:creationId xmlns:a16="http://schemas.microsoft.com/office/drawing/2014/main" id="{817971E0-6589-47C6-8FD8-3897FF9621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0016" y="2224491"/>
            <a:ext cx="4035151" cy="3871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895704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263820"/>
          </a:xfrm>
        </p:spPr>
        <p:txBody>
          <a:bodyPr/>
          <a:lstStyle/>
          <a:p>
            <a:pPr>
              <a:defRPr/>
            </a:pPr>
            <a:r>
              <a:rPr lang="en-US" altLang="zh-CN" dirty="0"/>
              <a:t>Homework</a:t>
            </a:r>
            <a:endParaRPr lang="en-US" dirty="0"/>
          </a:p>
        </p:txBody>
      </p:sp>
      <p:sp>
        <p:nvSpPr>
          <p:cNvPr id="67587" name="Content Placeholder 2"/>
          <p:cNvSpPr>
            <a:spLocks noGrp="1"/>
          </p:cNvSpPr>
          <p:nvPr>
            <p:ph idx="1"/>
          </p:nvPr>
        </p:nvSpPr>
        <p:spPr>
          <a:xfrm>
            <a:off x="333420" y="2210635"/>
            <a:ext cx="8035963" cy="3392020"/>
          </a:xfrm>
        </p:spPr>
        <p:txBody>
          <a:bodyPr>
            <a:normAutofit/>
          </a:bodyPr>
          <a:lstStyle/>
          <a:p>
            <a:r>
              <a:rPr lang="en-US" dirty="0"/>
              <a:t>W</a:t>
            </a:r>
            <a:r>
              <a:rPr lang="en-US" dirty="0">
                <a:solidFill>
                  <a:schemeClr val="tx1"/>
                </a:solidFill>
              </a:rPr>
              <a:t>hat is the angular range [0, x] for </a:t>
            </a:r>
            <a:r>
              <a:rPr lang="el-GR" dirty="0">
                <a:solidFill>
                  <a:schemeClr val="tx1"/>
                </a:solidFill>
              </a:rPr>
              <a:t>β</a:t>
            </a:r>
            <a:r>
              <a:rPr lang="en-US" dirty="0">
                <a:solidFill>
                  <a:schemeClr val="tx1"/>
                </a:solidFill>
              </a:rPr>
              <a:t> so that fan-beam projection data meet the sufficient condition for image reconstruction?  In other words, x=?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>
              <a:solidFill>
                <a:srgbClr val="00B05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9383" y="1631802"/>
            <a:ext cx="3621900" cy="4248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73601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4499" y="2633190"/>
            <a:ext cx="5133688" cy="2991438"/>
          </a:xfrm>
        </p:spPr>
        <p:txBody>
          <a:bodyPr>
            <a:normAutofit/>
          </a:bodyPr>
          <a:lstStyle/>
          <a:p>
            <a:pPr marL="68580" indent="0">
              <a:buNone/>
            </a:pPr>
            <a:r>
              <a:rPr lang="en-US" dirty="0"/>
              <a:t>There is a mathematical error in my paper, please find it, and email me </a:t>
            </a:r>
            <a:r>
              <a:rPr lang="en-US" dirty="0">
                <a:solidFill>
                  <a:srgbClr val="00B050"/>
                </a:solidFill>
              </a:rPr>
              <a:t>(I am curious to see who is the first)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3247" y="1479129"/>
            <a:ext cx="6887593" cy="474176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052239" y="6266321"/>
            <a:ext cx="777686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2000" b="1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https://ieeexplore.ieee.org/document/242365/</a:t>
            </a:r>
            <a:r>
              <a:rPr lang="zh-CN" alt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263820"/>
          </a:xfrm>
        </p:spPr>
        <p:txBody>
          <a:bodyPr/>
          <a:lstStyle/>
          <a:p>
            <a:pPr>
              <a:defRPr/>
            </a:pPr>
            <a:r>
              <a:rPr lang="en-US" altLang="zh-CN" dirty="0"/>
              <a:t>Homework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32620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 dirty="0"/>
              <a:t>Derivation of Beer’s Law</a:t>
            </a:r>
            <a:endParaRPr lang="en-US" sz="4400" dirty="0"/>
          </a:p>
        </p:txBody>
      </p:sp>
      <p:pic>
        <p:nvPicPr>
          <p:cNvPr id="25" name="Picture 2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45172" y="1652489"/>
            <a:ext cx="3031874" cy="103408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pic>
      <p:pic>
        <p:nvPicPr>
          <p:cNvPr id="26" name="Picture 2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940236" y="5183465"/>
            <a:ext cx="3356292" cy="118197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6052" y="3380429"/>
            <a:ext cx="2489373" cy="1532335"/>
          </a:xfrm>
          <a:prstGeom prst="rect">
            <a:avLst/>
          </a:prstGeom>
        </p:spPr>
      </p:pic>
      <p:sp>
        <p:nvSpPr>
          <p:cNvPr id="28" name="Cube 27"/>
          <p:cNvSpPr/>
          <p:nvPr/>
        </p:nvSpPr>
        <p:spPr>
          <a:xfrm>
            <a:off x="2535066" y="3380430"/>
            <a:ext cx="2223971" cy="1532335"/>
          </a:xfrm>
          <a:prstGeom prst="cube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9" name="Picture 28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491159" y="3552604"/>
            <a:ext cx="3737960" cy="100426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pic>
      <p:pic>
        <p:nvPicPr>
          <p:cNvPr id="30" name="Picture 29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962881" y="3988888"/>
            <a:ext cx="471121" cy="5319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pic>
      <p:pic>
        <p:nvPicPr>
          <p:cNvPr id="31" name="Picture 30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4855956" y="4925551"/>
            <a:ext cx="529564" cy="41387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pic>
      <p:cxnSp>
        <p:nvCxnSpPr>
          <p:cNvPr id="32" name="Straight Arrow Connector 31"/>
          <p:cNvCxnSpPr/>
          <p:nvPr/>
        </p:nvCxnSpPr>
        <p:spPr>
          <a:xfrm>
            <a:off x="1962881" y="4912839"/>
            <a:ext cx="795471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9680253" y="5020659"/>
            <a:ext cx="323225" cy="32561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pic>
      <p:cxnSp>
        <p:nvCxnSpPr>
          <p:cNvPr id="34" name="Elbow Connector 33"/>
          <p:cNvCxnSpPr>
            <a:stCxn id="25" idx="3"/>
            <a:endCxn id="26" idx="3"/>
          </p:cNvCxnSpPr>
          <p:nvPr/>
        </p:nvCxnSpPr>
        <p:spPr>
          <a:xfrm flipH="1">
            <a:off x="9296528" y="2169530"/>
            <a:ext cx="580518" cy="3604924"/>
          </a:xfrm>
          <a:prstGeom prst="bentConnector3">
            <a:avLst>
              <a:gd name="adj1" fmla="val -186684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14"/>
          <p:cNvCxnSpPr>
            <a:stCxn id="25" idx="2"/>
          </p:cNvCxnSpPr>
          <p:nvPr/>
        </p:nvCxnSpPr>
        <p:spPr>
          <a:xfrm flipH="1">
            <a:off x="8361004" y="2686570"/>
            <a:ext cx="105" cy="865607"/>
          </a:xfrm>
          <a:prstGeom prst="straightConnector1">
            <a:avLst/>
          </a:prstGeom>
          <a:ln w="762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906490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907EA40-0071-417F-A337-ADCDB8C4D6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3386"/>
            <a:ext cx="12192000" cy="5691227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D65ACB73-8E75-495B-876C-0DF39EA0B292}"/>
              </a:ext>
            </a:extLst>
          </p:cNvPr>
          <p:cNvSpPr/>
          <p:nvPr/>
        </p:nvSpPr>
        <p:spPr>
          <a:xfrm>
            <a:off x="1017202" y="5929202"/>
            <a:ext cx="476138" cy="476138"/>
          </a:xfrm>
          <a:prstGeom prst="ellipse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79FC262-5789-40E3-A62B-637BF8AB31C8}"/>
              </a:ext>
            </a:extLst>
          </p:cNvPr>
          <p:cNvSpPr/>
          <p:nvPr/>
        </p:nvSpPr>
        <p:spPr>
          <a:xfrm>
            <a:off x="7500064" y="1980328"/>
            <a:ext cx="476138" cy="476138"/>
          </a:xfrm>
          <a:prstGeom prst="ellipse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9585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6F0B66D-1BF9-4176-8C1D-3E035780CC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4004"/>
            <a:ext cx="12192000" cy="3049991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4BD76853-62A4-4236-A03A-95E1E318A5C5}"/>
              </a:ext>
            </a:extLst>
          </p:cNvPr>
          <p:cNvSpPr/>
          <p:nvPr/>
        </p:nvSpPr>
        <p:spPr>
          <a:xfrm>
            <a:off x="1098362" y="2341940"/>
            <a:ext cx="476138" cy="476138"/>
          </a:xfrm>
          <a:prstGeom prst="ellipse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04071F5-7ACB-4B3C-8D70-F6FBEC605B33}"/>
              </a:ext>
            </a:extLst>
          </p:cNvPr>
          <p:cNvSpPr/>
          <p:nvPr/>
        </p:nvSpPr>
        <p:spPr>
          <a:xfrm>
            <a:off x="11475990" y="4203204"/>
            <a:ext cx="476138" cy="476138"/>
          </a:xfrm>
          <a:prstGeom prst="ellipse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75373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513B2EE-7A5B-4635-AB94-0A3513B492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9189"/>
            <a:ext cx="12192000" cy="5999621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B728B8B3-A60B-4508-BF1C-2DA707F77E16}"/>
              </a:ext>
            </a:extLst>
          </p:cNvPr>
          <p:cNvSpPr/>
          <p:nvPr/>
        </p:nvSpPr>
        <p:spPr>
          <a:xfrm>
            <a:off x="4014703" y="680871"/>
            <a:ext cx="476138" cy="476138"/>
          </a:xfrm>
          <a:prstGeom prst="ellipse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7748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0153" y="1511589"/>
            <a:ext cx="2497523" cy="247216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301019" y="3496511"/>
            <a:ext cx="1684867" cy="885361"/>
          </a:xfrm>
          <a:prstGeom prst="rect">
            <a:avLst/>
          </a:prstGeom>
          <a:solidFill>
            <a:schemeClr val="bg1">
              <a:lumMod val="6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 dirty="0"/>
              <a:t>System of Linear Equations</a:t>
            </a:r>
            <a:endParaRPr lang="zh-CN" altLang="en-US" sz="4400" dirty="0"/>
          </a:p>
        </p:txBody>
      </p:sp>
      <p:graphicFrame>
        <p:nvGraphicFramePr>
          <p:cNvPr id="4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05609739"/>
              </p:ext>
            </p:extLst>
          </p:nvPr>
        </p:nvGraphicFramePr>
        <p:xfrm>
          <a:off x="3532969" y="1688771"/>
          <a:ext cx="3877750" cy="14819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193760" imgH="457200" progId="Equation.DSMT4">
                  <p:embed/>
                </p:oleObj>
              </mc:Choice>
              <mc:Fallback>
                <p:oleObj name="Equation" r:id="rId3" imgW="1193760" imgH="457200" progId="Equation.DSMT4">
                  <p:embed/>
                  <p:pic>
                    <p:nvPicPr>
                      <p:cNvPr id="4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32969" y="1688771"/>
                        <a:ext cx="3877750" cy="148190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33044126"/>
              </p:ext>
            </p:extLst>
          </p:nvPr>
        </p:nvGraphicFramePr>
        <p:xfrm>
          <a:off x="1222986" y="5002037"/>
          <a:ext cx="8497716" cy="1604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616120" imgH="495000" progId="Equation.DSMT4">
                  <p:embed/>
                </p:oleObj>
              </mc:Choice>
              <mc:Fallback>
                <p:oleObj name="Equation" r:id="rId5" imgW="2616120" imgH="495000" progId="Equation.DSMT4">
                  <p:embed/>
                  <p:pic>
                    <p:nvPicPr>
                      <p:cNvPr id="5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22986" y="5002037"/>
                        <a:ext cx="8497716" cy="160455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" name="Group 5"/>
          <p:cNvGrpSpPr/>
          <p:nvPr/>
        </p:nvGrpSpPr>
        <p:grpSpPr>
          <a:xfrm>
            <a:off x="1222986" y="3695913"/>
            <a:ext cx="9272580" cy="1222366"/>
            <a:chOff x="1260129" y="1651487"/>
            <a:chExt cx="9272580" cy="1479063"/>
          </a:xfrm>
        </p:grpSpPr>
        <p:grpSp>
          <p:nvGrpSpPr>
            <p:cNvPr id="7" name="Group 6"/>
            <p:cNvGrpSpPr/>
            <p:nvPr/>
          </p:nvGrpSpPr>
          <p:grpSpPr>
            <a:xfrm>
              <a:off x="3338162" y="1651487"/>
              <a:ext cx="1684867" cy="779455"/>
              <a:chOff x="2565403" y="1617490"/>
              <a:chExt cx="1684867" cy="779455"/>
            </a:xfrm>
          </p:grpSpPr>
          <p:cxnSp>
            <p:nvCxnSpPr>
              <p:cNvPr id="21" name="Straight Connector 20"/>
              <p:cNvCxnSpPr/>
              <p:nvPr/>
            </p:nvCxnSpPr>
            <p:spPr>
              <a:xfrm>
                <a:off x="2565403" y="2396945"/>
                <a:ext cx="1684867" cy="0"/>
              </a:xfrm>
              <a:prstGeom prst="line">
                <a:avLst/>
              </a:prstGeom>
              <a:ln w="762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aphicFrame>
            <p:nvGraphicFramePr>
              <p:cNvPr id="22" name="Object 12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54852226"/>
                  </p:ext>
                </p:extLst>
              </p:nvPr>
            </p:nvGraphicFramePr>
            <p:xfrm>
              <a:off x="2929998" y="1617490"/>
              <a:ext cx="955675" cy="72866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7" imgW="266400" imgH="203040" progId="Equation.DSMT4">
                      <p:embed/>
                    </p:oleObj>
                  </mc:Choice>
                  <mc:Fallback>
                    <p:oleObj name="Equation" r:id="rId7" imgW="266400" imgH="203040" progId="Equation.DSMT4">
                      <p:embed/>
                      <p:pic>
                        <p:nvPicPr>
                          <p:cNvPr id="21" name="Object 1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8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929998" y="1617490"/>
                            <a:ext cx="955675" cy="728663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8" name="Group 7"/>
            <p:cNvGrpSpPr/>
            <p:nvPr/>
          </p:nvGrpSpPr>
          <p:grpSpPr>
            <a:xfrm>
              <a:off x="5023029" y="1651657"/>
              <a:ext cx="1684867" cy="779285"/>
              <a:chOff x="2565403" y="1617660"/>
              <a:chExt cx="1684867" cy="779285"/>
            </a:xfrm>
          </p:grpSpPr>
          <p:cxnSp>
            <p:nvCxnSpPr>
              <p:cNvPr id="19" name="Straight Connector 18"/>
              <p:cNvCxnSpPr/>
              <p:nvPr/>
            </p:nvCxnSpPr>
            <p:spPr>
              <a:xfrm>
                <a:off x="2565403" y="2396945"/>
                <a:ext cx="1684867" cy="0"/>
              </a:xfrm>
              <a:prstGeom prst="line">
                <a:avLst/>
              </a:prstGeom>
              <a:ln w="762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aphicFrame>
            <p:nvGraphicFramePr>
              <p:cNvPr id="20" name="Object 12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95564369"/>
                  </p:ext>
                </p:extLst>
              </p:nvPr>
            </p:nvGraphicFramePr>
            <p:xfrm>
              <a:off x="2907771" y="1617660"/>
              <a:ext cx="1001712" cy="72866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9" imgW="279360" imgH="203040" progId="Equation.DSMT4">
                      <p:embed/>
                    </p:oleObj>
                  </mc:Choice>
                  <mc:Fallback>
                    <p:oleObj name="Equation" r:id="rId9" imgW="279360" imgH="203040" progId="Equation.DSMT4">
                      <p:embed/>
                      <p:pic>
                        <p:nvPicPr>
                          <p:cNvPr id="25" name="Object 1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0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907771" y="1617660"/>
                            <a:ext cx="1001712" cy="72866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9" name="Group 8"/>
            <p:cNvGrpSpPr/>
            <p:nvPr/>
          </p:nvGrpSpPr>
          <p:grpSpPr>
            <a:xfrm>
              <a:off x="6707896" y="1651657"/>
              <a:ext cx="1684867" cy="779285"/>
              <a:chOff x="2565403" y="1617660"/>
              <a:chExt cx="1684867" cy="779285"/>
            </a:xfrm>
          </p:grpSpPr>
          <p:cxnSp>
            <p:nvCxnSpPr>
              <p:cNvPr id="17" name="Straight Connector 16"/>
              <p:cNvCxnSpPr/>
              <p:nvPr/>
            </p:nvCxnSpPr>
            <p:spPr>
              <a:xfrm>
                <a:off x="2565403" y="2396945"/>
                <a:ext cx="1684867" cy="0"/>
              </a:xfrm>
              <a:prstGeom prst="line">
                <a:avLst/>
              </a:prstGeom>
              <a:ln w="76200">
                <a:solidFill>
                  <a:srgbClr val="00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aphicFrame>
            <p:nvGraphicFramePr>
              <p:cNvPr id="18" name="Object 12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01605049"/>
                  </p:ext>
                </p:extLst>
              </p:nvPr>
            </p:nvGraphicFramePr>
            <p:xfrm>
              <a:off x="2907241" y="1617660"/>
              <a:ext cx="1001713" cy="72866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11" imgW="279360" imgH="203040" progId="Equation.DSMT4">
                      <p:embed/>
                    </p:oleObj>
                  </mc:Choice>
                  <mc:Fallback>
                    <p:oleObj name="Equation" r:id="rId11" imgW="279360" imgH="203040" progId="Equation.DSMT4">
                      <p:embed/>
                      <p:pic>
                        <p:nvPicPr>
                          <p:cNvPr id="28" name="Object 1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2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907241" y="1617660"/>
                            <a:ext cx="1001713" cy="72866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10" name="Right Arrow 9"/>
            <p:cNvSpPr/>
            <p:nvPr/>
          </p:nvSpPr>
          <p:spPr>
            <a:xfrm>
              <a:off x="2072130" y="1748920"/>
              <a:ext cx="1083736" cy="682022"/>
            </a:xfrm>
            <a:prstGeom prst="rightArrow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ight Arrow 10"/>
            <p:cNvSpPr/>
            <p:nvPr/>
          </p:nvSpPr>
          <p:spPr>
            <a:xfrm>
              <a:off x="8544628" y="1823121"/>
              <a:ext cx="1083736" cy="465831"/>
            </a:xfrm>
            <a:prstGeom prst="rightArrow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aphicFrame>
          <p:nvGraphicFramePr>
            <p:cNvPr id="12" name="Object 1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33729884"/>
                </p:ext>
              </p:extLst>
            </p:nvPr>
          </p:nvGraphicFramePr>
          <p:xfrm>
            <a:off x="1260129" y="1748920"/>
            <a:ext cx="638175" cy="8175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3" imgW="177480" imgH="228600" progId="Equation.DSMT4">
                    <p:embed/>
                  </p:oleObj>
                </mc:Choice>
                <mc:Fallback>
                  <p:oleObj name="Equation" r:id="rId13" imgW="177480" imgH="228600" progId="Equation.DSMT4">
                    <p:embed/>
                    <p:pic>
                      <p:nvPicPr>
                        <p:cNvPr id="31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60129" y="1748920"/>
                          <a:ext cx="638175" cy="81756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" name="Object 1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063758948"/>
                </p:ext>
              </p:extLst>
            </p:nvPr>
          </p:nvGraphicFramePr>
          <p:xfrm>
            <a:off x="9711972" y="1748494"/>
            <a:ext cx="820737" cy="8175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5" imgW="228600" imgH="228600" progId="Equation.DSMT4">
                    <p:embed/>
                  </p:oleObj>
                </mc:Choice>
                <mc:Fallback>
                  <p:oleObj name="Equation" r:id="rId15" imgW="228600" imgH="228600" progId="Equation.DSMT4">
                    <p:embed/>
                    <p:pic>
                      <p:nvPicPr>
                        <p:cNvPr id="32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711972" y="1748494"/>
                          <a:ext cx="820737" cy="81756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" name="Object 1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998160299"/>
                </p:ext>
              </p:extLst>
            </p:nvPr>
          </p:nvGraphicFramePr>
          <p:xfrm>
            <a:off x="3896698" y="2357438"/>
            <a:ext cx="592137" cy="7731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7" imgW="164880" imgH="215640" progId="Equation.DSMT4">
                    <p:embed/>
                  </p:oleObj>
                </mc:Choice>
                <mc:Fallback>
                  <p:oleObj name="Equation" r:id="rId17" imgW="164880" imgH="215640" progId="Equation.DSMT4">
                    <p:embed/>
                    <p:pic>
                      <p:nvPicPr>
                        <p:cNvPr id="38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96698" y="2357438"/>
                          <a:ext cx="592137" cy="77311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5" name="Object 1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167486689"/>
                </p:ext>
              </p:extLst>
            </p:nvPr>
          </p:nvGraphicFramePr>
          <p:xfrm>
            <a:off x="5635625" y="2357438"/>
            <a:ext cx="638175" cy="7731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9" imgW="177480" imgH="215640" progId="Equation.DSMT4">
                    <p:embed/>
                  </p:oleObj>
                </mc:Choice>
                <mc:Fallback>
                  <p:oleObj name="Equation" r:id="rId19" imgW="177480" imgH="215640" progId="Equation.DSMT4">
                    <p:embed/>
                    <p:pic>
                      <p:nvPicPr>
                        <p:cNvPr id="39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635625" y="2357438"/>
                          <a:ext cx="638175" cy="77311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6" name="Object 1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078630715"/>
                </p:ext>
              </p:extLst>
            </p:nvPr>
          </p:nvGraphicFramePr>
          <p:xfrm>
            <a:off x="7299325" y="2312988"/>
            <a:ext cx="636588" cy="8175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1" imgW="177480" imgH="228600" progId="Equation.DSMT4">
                    <p:embed/>
                  </p:oleObj>
                </mc:Choice>
                <mc:Fallback>
                  <p:oleObj name="Equation" r:id="rId21" imgW="177480" imgH="228600" progId="Equation.DSMT4">
                    <p:embed/>
                    <p:pic>
                      <p:nvPicPr>
                        <p:cNvPr id="40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299325" y="2312988"/>
                          <a:ext cx="636588" cy="81756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3" name="Rectangle 22"/>
          <p:cNvSpPr/>
          <p:nvPr/>
        </p:nvSpPr>
        <p:spPr>
          <a:xfrm>
            <a:off x="4985884" y="3496510"/>
            <a:ext cx="1684867" cy="885361"/>
          </a:xfrm>
          <a:prstGeom prst="rect">
            <a:avLst/>
          </a:prstGeom>
          <a:solidFill>
            <a:schemeClr val="bg1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6670749" y="3496509"/>
            <a:ext cx="1684867" cy="885361"/>
          </a:xfrm>
          <a:prstGeom prst="rect">
            <a:avLst/>
          </a:prstGeom>
          <a:solidFill>
            <a:schemeClr val="bg1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66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 descr="Image result for cat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6971" y="4209260"/>
            <a:ext cx="4175356" cy="1758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Computed Tomography</a:t>
            </a: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2774763" y="3620711"/>
            <a:ext cx="815882" cy="3754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8901F3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0490" tIns="39539" rIns="80490" bIns="39539">
            <a:spAutoFit/>
          </a:bodyPr>
          <a:lstStyle>
            <a:lvl1pPr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1pPr>
            <a:lvl2pPr marL="742950" indent="-285750"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2pPr>
            <a:lvl3pPr marL="1143000" indent="-228600"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3pPr>
            <a:lvl4pPr marL="1600200" indent="-228600"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4pPr>
            <a:lvl5pPr marL="2057400" indent="-228600"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9pPr>
          </a:lstStyle>
          <a:p>
            <a:pPr defTabSz="812209">
              <a:lnSpc>
                <a:spcPct val="90000"/>
              </a:lnSpc>
              <a:defRPr/>
            </a:pPr>
            <a:r>
              <a:rPr lang="en-US" altLang="en-US" sz="2134" dirty="0">
                <a:solidFill>
                  <a:srgbClr val="000000"/>
                </a:solidFill>
                <a:latin typeface="Arial"/>
                <a:cs typeface="Times New Roman" pitchFamily="18" charset="0"/>
              </a:rPr>
              <a:t>p</a:t>
            </a:r>
            <a:r>
              <a:rPr lang="en-US" altLang="en-US" sz="2134" dirty="0">
                <a:solidFill>
                  <a:srgbClr val="000000"/>
                </a:solidFill>
                <a:latin typeface="Symbol" panose="05050102010706020507" pitchFamily="18" charset="2"/>
                <a:cs typeface="Times New Roman" pitchFamily="18" charset="0"/>
              </a:rPr>
              <a:t>(</a:t>
            </a:r>
            <a:r>
              <a:rPr lang="en-US" altLang="en-US" sz="2134" dirty="0">
                <a:solidFill>
                  <a:srgbClr val="000000"/>
                </a:solidFill>
                <a:cs typeface="Times New Roman" pitchFamily="18" charset="0"/>
              </a:rPr>
              <a:t>t</a:t>
            </a:r>
            <a:r>
              <a:rPr lang="en-US" altLang="en-US" sz="2134" dirty="0">
                <a:solidFill>
                  <a:srgbClr val="000000"/>
                </a:solidFill>
                <a:latin typeface="Symbol" panose="05050102010706020507" pitchFamily="18" charset="2"/>
                <a:cs typeface="Times New Roman" pitchFamily="18" charset="0"/>
              </a:rPr>
              <a:t>)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4232042" y="3600942"/>
            <a:ext cx="817486" cy="3754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8901F3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0490" tIns="39539" rIns="80490" bIns="39539">
            <a:spAutoFit/>
          </a:bodyPr>
          <a:lstStyle>
            <a:lvl1pPr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1pPr>
            <a:lvl2pPr marL="742950" indent="-285750"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2pPr>
            <a:lvl3pPr marL="1143000" indent="-228600"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3pPr>
            <a:lvl4pPr marL="1600200" indent="-228600"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4pPr>
            <a:lvl5pPr marL="2057400" indent="-228600"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9pPr>
          </a:lstStyle>
          <a:p>
            <a:pPr defTabSz="812209">
              <a:lnSpc>
                <a:spcPct val="90000"/>
              </a:lnSpc>
              <a:defRPr/>
            </a:pPr>
            <a:r>
              <a:rPr lang="en-US" altLang="en-US" sz="2134">
                <a:solidFill>
                  <a:srgbClr val="000000"/>
                </a:solidFill>
                <a:latin typeface="Arial"/>
                <a:cs typeface="Times New Roman" pitchFamily="18" charset="0"/>
              </a:rPr>
              <a:t>f(x,y)</a:t>
            </a:r>
          </a:p>
        </p:txBody>
      </p:sp>
      <p:sp>
        <p:nvSpPr>
          <p:cNvPr id="6" name="AutoShape 5"/>
          <p:cNvSpPr>
            <a:spLocks noChangeArrowheads="1"/>
          </p:cNvSpPr>
          <p:nvPr/>
        </p:nvSpPr>
        <p:spPr bwMode="auto">
          <a:xfrm>
            <a:off x="3634727" y="3678607"/>
            <a:ext cx="511177" cy="241467"/>
          </a:xfrm>
          <a:prstGeom prst="rightArrow">
            <a:avLst>
              <a:gd name="adj1" fmla="val 50000"/>
              <a:gd name="adj2" fmla="val 105858"/>
            </a:avLst>
          </a:prstGeom>
          <a:solidFill>
            <a:srgbClr val="FF0000"/>
          </a:solidFill>
          <a:ln w="5080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lvl1pPr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1pPr>
            <a:lvl2pPr marL="742950" indent="-285750"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2pPr>
            <a:lvl3pPr marL="1143000" indent="-228600"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3pPr>
            <a:lvl4pPr marL="1600200" indent="-228600"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4pPr>
            <a:lvl5pPr marL="2057400" indent="-228600"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9pPr>
          </a:lstStyle>
          <a:p>
            <a:pPr defTabSz="812209">
              <a:lnSpc>
                <a:spcPct val="90000"/>
              </a:lnSpc>
              <a:defRPr/>
            </a:pPr>
            <a:endParaRPr lang="en-US" altLang="en-US" sz="2846">
              <a:solidFill>
                <a:srgbClr val="000000"/>
              </a:solidFill>
              <a:latin typeface="Arial"/>
              <a:cs typeface="Times New Roman" pitchFamily="18" charset="0"/>
            </a:endParaRPr>
          </a:p>
        </p:txBody>
      </p:sp>
      <p:sp>
        <p:nvSpPr>
          <p:cNvPr id="9" name="Rectangle 26"/>
          <p:cNvSpPr>
            <a:spLocks noChangeArrowheads="1"/>
          </p:cNvSpPr>
          <p:nvPr/>
        </p:nvSpPr>
        <p:spPr bwMode="auto">
          <a:xfrm>
            <a:off x="2500818" y="2488216"/>
            <a:ext cx="3838209" cy="9124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8901F3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56483" tIns="22593" rIns="56483" bIns="22593">
            <a:spAutoFit/>
          </a:bodyPr>
          <a:lstStyle>
            <a:lvl1pPr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1pPr>
            <a:lvl2pPr marL="742950" indent="-285750"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2pPr>
            <a:lvl3pPr marL="1143000" indent="-228600"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3pPr>
            <a:lvl4pPr marL="1600200" indent="-228600"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4pPr>
            <a:lvl5pPr marL="2057400" indent="-228600"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9pPr>
          </a:lstStyle>
          <a:p>
            <a:pPr defTabSz="812209">
              <a:lnSpc>
                <a:spcPct val="88000"/>
              </a:lnSpc>
              <a:defRPr/>
            </a:pPr>
            <a:r>
              <a:rPr lang="en-US" altLang="en-US" sz="2134" dirty="0">
                <a:solidFill>
                  <a:srgbClr val="000000"/>
                </a:solidFill>
                <a:latin typeface="Arial"/>
                <a:cs typeface="Times New Roman" pitchFamily="18" charset="0"/>
              </a:rPr>
              <a:t>Computed tomography (CT):</a:t>
            </a:r>
            <a:br>
              <a:rPr lang="en-US" altLang="en-US" sz="2134" dirty="0">
                <a:solidFill>
                  <a:srgbClr val="000000"/>
                </a:solidFill>
                <a:latin typeface="Arial"/>
                <a:cs typeface="Times New Roman" pitchFamily="18" charset="0"/>
              </a:rPr>
            </a:br>
            <a:r>
              <a:rPr lang="en-US" altLang="en-US" sz="2134" dirty="0">
                <a:solidFill>
                  <a:srgbClr val="000000"/>
                </a:solidFill>
                <a:latin typeface="Arial"/>
                <a:cs typeface="Times New Roman" pitchFamily="18" charset="0"/>
              </a:rPr>
              <a:t>Image reconstruction from</a:t>
            </a:r>
            <a:br>
              <a:rPr lang="en-US" altLang="en-US" sz="2134" dirty="0">
                <a:solidFill>
                  <a:srgbClr val="000000"/>
                </a:solidFill>
                <a:latin typeface="Arial"/>
                <a:cs typeface="Times New Roman" pitchFamily="18" charset="0"/>
              </a:rPr>
            </a:br>
            <a:r>
              <a:rPr lang="en-US" altLang="en-US" sz="2134" dirty="0">
                <a:solidFill>
                  <a:srgbClr val="000000"/>
                </a:solidFill>
                <a:latin typeface="Arial"/>
                <a:cs typeface="Times New Roman" pitchFamily="18" charset="0"/>
              </a:rPr>
              <a:t>projections</a:t>
            </a:r>
          </a:p>
        </p:txBody>
      </p:sp>
      <p:sp>
        <p:nvSpPr>
          <p:cNvPr id="10" name="Oval 2058"/>
          <p:cNvSpPr>
            <a:spLocks noChangeArrowheads="1"/>
          </p:cNvSpPr>
          <p:nvPr/>
        </p:nvSpPr>
        <p:spPr bwMode="auto">
          <a:xfrm>
            <a:off x="7171874" y="3987856"/>
            <a:ext cx="1105667" cy="1043536"/>
          </a:xfrm>
          <a:prstGeom prst="ellipse">
            <a:avLst/>
          </a:prstGeom>
          <a:solidFill>
            <a:srgbClr val="3399FF"/>
          </a:solidFill>
          <a:ln w="50800">
            <a:noFill/>
            <a:round/>
            <a:headEnd/>
            <a:tailEnd/>
          </a:ln>
          <a:effectLst/>
        </p:spPr>
        <p:txBody>
          <a:bodyPr wrap="none" anchor="ctr"/>
          <a:lstStyle>
            <a:lvl1pPr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1pPr>
            <a:lvl2pPr marL="742950" indent="-285750"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2pPr>
            <a:lvl3pPr marL="1143000" indent="-228600"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3pPr>
            <a:lvl4pPr marL="1600200" indent="-228600"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4pPr>
            <a:lvl5pPr marL="2057400" indent="-228600"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9pPr>
          </a:lstStyle>
          <a:p>
            <a:pPr defTabSz="812209">
              <a:lnSpc>
                <a:spcPct val="90000"/>
              </a:lnSpc>
              <a:defRPr/>
            </a:pPr>
            <a:endParaRPr lang="en-US" altLang="en-US" sz="2846">
              <a:solidFill>
                <a:srgbClr val="000000"/>
              </a:solidFill>
              <a:latin typeface="Arial"/>
              <a:cs typeface="Times New Roman" pitchFamily="18" charset="0"/>
            </a:endParaRPr>
          </a:p>
        </p:txBody>
      </p:sp>
      <p:sp>
        <p:nvSpPr>
          <p:cNvPr id="11" name="Line 2059"/>
          <p:cNvSpPr>
            <a:spLocks noChangeShapeType="1"/>
          </p:cNvSpPr>
          <p:nvPr/>
        </p:nvSpPr>
        <p:spPr bwMode="auto">
          <a:xfrm>
            <a:off x="6470064" y="4523037"/>
            <a:ext cx="3115073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812209">
              <a:defRPr/>
            </a:pPr>
            <a:endParaRPr lang="en-US" sz="2846">
              <a:solidFill>
                <a:srgbClr val="000000"/>
              </a:solidFill>
              <a:latin typeface="Arial"/>
              <a:cs typeface="Times New Roman" pitchFamily="18" charset="0"/>
            </a:endParaRPr>
          </a:p>
        </p:txBody>
      </p:sp>
      <p:sp>
        <p:nvSpPr>
          <p:cNvPr id="12" name="Line 2060"/>
          <p:cNvSpPr>
            <a:spLocks noChangeShapeType="1"/>
          </p:cNvSpPr>
          <p:nvPr/>
        </p:nvSpPr>
        <p:spPr bwMode="auto">
          <a:xfrm>
            <a:off x="7731060" y="3017750"/>
            <a:ext cx="0" cy="2623665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812209">
              <a:defRPr/>
            </a:pPr>
            <a:endParaRPr lang="en-US" sz="2846">
              <a:solidFill>
                <a:srgbClr val="000000"/>
              </a:solidFill>
              <a:latin typeface="Arial"/>
              <a:cs typeface="Times New Roman" pitchFamily="18" charset="0"/>
            </a:endParaRPr>
          </a:p>
        </p:txBody>
      </p:sp>
      <p:sp>
        <p:nvSpPr>
          <p:cNvPr id="13" name="Arc 2061"/>
          <p:cNvSpPr>
            <a:spLocks/>
          </p:cNvSpPr>
          <p:nvPr/>
        </p:nvSpPr>
        <p:spPr bwMode="auto">
          <a:xfrm>
            <a:off x="6626806" y="3420195"/>
            <a:ext cx="762529" cy="772415"/>
          </a:xfrm>
          <a:custGeom>
            <a:avLst/>
            <a:gdLst>
              <a:gd name="T0" fmla="*/ 0 w 21600"/>
              <a:gd name="T1" fmla="*/ 2147483646 h 21600"/>
              <a:gd name="T2" fmla="*/ 2147483646 w 21600"/>
              <a:gd name="T3" fmla="*/ 0 h 21600"/>
              <a:gd name="T4" fmla="*/ 2147483646 w 21600"/>
              <a:gd name="T5" fmla="*/ 2147483646 h 216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0" y="21600"/>
                </a:moveTo>
                <a:cubicBezTo>
                  <a:pt x="0" y="9683"/>
                  <a:pt x="9650" y="18"/>
                  <a:pt x="21567" y="0"/>
                </a:cubicBezTo>
              </a:path>
              <a:path w="21600" h="21600" stroke="0" extrusionOk="0">
                <a:moveTo>
                  <a:pt x="0" y="21600"/>
                </a:moveTo>
                <a:cubicBezTo>
                  <a:pt x="0" y="9683"/>
                  <a:pt x="9650" y="18"/>
                  <a:pt x="21567" y="0"/>
                </a:cubicBez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 w="50800" cap="rnd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812209">
              <a:defRPr/>
            </a:pPr>
            <a:endParaRPr lang="en-US" sz="2846">
              <a:solidFill>
                <a:srgbClr val="000000"/>
              </a:solidFill>
              <a:latin typeface="Arial"/>
              <a:cs typeface="Times New Roman" pitchFamily="18" charset="0"/>
            </a:endParaRPr>
          </a:p>
        </p:txBody>
      </p:sp>
      <p:sp>
        <p:nvSpPr>
          <p:cNvPr id="14" name="Arc 2062"/>
          <p:cNvSpPr>
            <a:spLocks/>
          </p:cNvSpPr>
          <p:nvPr/>
        </p:nvSpPr>
        <p:spPr bwMode="auto">
          <a:xfrm>
            <a:off x="8406038" y="3905954"/>
            <a:ext cx="367144" cy="604375"/>
          </a:xfrm>
          <a:custGeom>
            <a:avLst/>
            <a:gdLst>
              <a:gd name="T0" fmla="*/ 0 w 21600"/>
              <a:gd name="T1" fmla="*/ 0 h 21600"/>
              <a:gd name="T2" fmla="*/ 2147483646 w 21600"/>
              <a:gd name="T3" fmla="*/ 2147483646 h 21600"/>
              <a:gd name="T4" fmla="*/ 0 w 21600"/>
              <a:gd name="T5" fmla="*/ 2147483646 h 216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lnTo>
                  <a:pt x="-1" y="0"/>
                </a:lnTo>
                <a:close/>
              </a:path>
            </a:pathLst>
          </a:custGeom>
          <a:noFill/>
          <a:ln w="50800" cap="rnd">
            <a:solidFill>
              <a:srgbClr val="7030A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812209">
              <a:defRPr/>
            </a:pPr>
            <a:endParaRPr lang="en-US" sz="2846">
              <a:solidFill>
                <a:srgbClr val="000000"/>
              </a:solidFill>
              <a:latin typeface="Arial"/>
              <a:cs typeface="Times New Roman" pitchFamily="18" charset="0"/>
            </a:endParaRPr>
          </a:p>
        </p:txBody>
      </p:sp>
      <p:sp>
        <p:nvSpPr>
          <p:cNvPr id="15" name="Line 2063"/>
          <p:cNvSpPr>
            <a:spLocks noChangeShapeType="1"/>
          </p:cNvSpPr>
          <p:nvPr/>
        </p:nvSpPr>
        <p:spPr bwMode="auto">
          <a:xfrm>
            <a:off x="7406280" y="3418783"/>
            <a:ext cx="1628140" cy="164085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812209">
              <a:defRPr/>
            </a:pPr>
            <a:endParaRPr lang="en-US" sz="2846">
              <a:solidFill>
                <a:srgbClr val="000000"/>
              </a:solidFill>
              <a:latin typeface="Arial"/>
              <a:cs typeface="Times New Roman" pitchFamily="18" charset="0"/>
            </a:endParaRPr>
          </a:p>
        </p:txBody>
      </p:sp>
      <p:sp>
        <p:nvSpPr>
          <p:cNvPr id="16" name="Line 2064"/>
          <p:cNvSpPr>
            <a:spLocks noChangeShapeType="1"/>
          </p:cNvSpPr>
          <p:nvPr/>
        </p:nvSpPr>
        <p:spPr bwMode="auto">
          <a:xfrm>
            <a:off x="7047608" y="3835350"/>
            <a:ext cx="1587190" cy="1598487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812209">
              <a:defRPr/>
            </a:pPr>
            <a:endParaRPr lang="en-US" sz="2846">
              <a:solidFill>
                <a:srgbClr val="000000"/>
              </a:solidFill>
              <a:latin typeface="Arial"/>
              <a:cs typeface="Times New Roman" pitchFamily="18" charset="0"/>
            </a:endParaRPr>
          </a:p>
        </p:txBody>
      </p:sp>
      <p:sp>
        <p:nvSpPr>
          <p:cNvPr id="17" name="Line 2065"/>
          <p:cNvSpPr>
            <a:spLocks noChangeShapeType="1"/>
          </p:cNvSpPr>
          <p:nvPr/>
        </p:nvSpPr>
        <p:spPr bwMode="auto">
          <a:xfrm>
            <a:off x="6635279" y="4199669"/>
            <a:ext cx="1628140" cy="1626729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812209">
              <a:defRPr/>
            </a:pPr>
            <a:endParaRPr lang="en-US" sz="2846">
              <a:solidFill>
                <a:srgbClr val="000000"/>
              </a:solidFill>
              <a:latin typeface="Arial"/>
              <a:cs typeface="Times New Roman" pitchFamily="18" charset="0"/>
            </a:endParaRPr>
          </a:p>
        </p:txBody>
      </p:sp>
      <p:sp>
        <p:nvSpPr>
          <p:cNvPr id="18" name="Rectangle 2066"/>
          <p:cNvSpPr>
            <a:spLocks noChangeArrowheads="1"/>
          </p:cNvSpPr>
          <p:nvPr/>
        </p:nvSpPr>
        <p:spPr bwMode="auto">
          <a:xfrm>
            <a:off x="6314935" y="3133565"/>
            <a:ext cx="815882" cy="3754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8901F3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0490" tIns="39539" rIns="80490" bIns="39539">
            <a:spAutoFit/>
          </a:bodyPr>
          <a:lstStyle>
            <a:lvl1pPr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1pPr>
            <a:lvl2pPr marL="742950" indent="-285750"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2pPr>
            <a:lvl3pPr marL="1143000" indent="-228600"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3pPr>
            <a:lvl4pPr marL="1600200" indent="-228600"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4pPr>
            <a:lvl5pPr marL="2057400" indent="-228600"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9pPr>
          </a:lstStyle>
          <a:p>
            <a:pPr defTabSz="812209">
              <a:lnSpc>
                <a:spcPct val="90000"/>
              </a:lnSpc>
              <a:defRPr/>
            </a:pPr>
            <a:r>
              <a:rPr lang="en-US" altLang="en-US" sz="2134" dirty="0">
                <a:solidFill>
                  <a:srgbClr val="000000"/>
                </a:solidFill>
                <a:latin typeface="Arial"/>
                <a:cs typeface="Times New Roman" pitchFamily="18" charset="0"/>
              </a:rPr>
              <a:t>p(</a:t>
            </a:r>
            <a:r>
              <a:rPr lang="en-US" altLang="en-US" sz="2134" dirty="0">
                <a:solidFill>
                  <a:srgbClr val="000000"/>
                </a:solidFill>
                <a:latin typeface="Symbol" panose="05050102010706020507" pitchFamily="18" charset="2"/>
                <a:cs typeface="Times New Roman" pitchFamily="18" charset="0"/>
              </a:rPr>
              <a:t></a:t>
            </a:r>
            <a:r>
              <a:rPr lang="en-US" altLang="en-US" sz="2134" dirty="0">
                <a:solidFill>
                  <a:srgbClr val="000000"/>
                </a:solidFill>
                <a:cs typeface="Times New Roman" pitchFamily="18" charset="0"/>
              </a:rPr>
              <a:t>t</a:t>
            </a:r>
            <a:r>
              <a:rPr lang="en-US" altLang="en-US" sz="2134" dirty="0">
                <a:solidFill>
                  <a:srgbClr val="000000"/>
                </a:solidFill>
                <a:latin typeface="Arial"/>
                <a:cs typeface="Times New Roman" pitchFamily="18" charset="0"/>
              </a:rPr>
              <a:t>)</a:t>
            </a:r>
          </a:p>
        </p:txBody>
      </p:sp>
      <p:sp>
        <p:nvSpPr>
          <p:cNvPr id="19" name="Rectangle 2067"/>
          <p:cNvSpPr>
            <a:spLocks noChangeArrowheads="1"/>
          </p:cNvSpPr>
          <p:nvPr/>
        </p:nvSpPr>
        <p:spPr bwMode="auto">
          <a:xfrm>
            <a:off x="6607036" y="4902890"/>
            <a:ext cx="817486" cy="3754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8901F3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0490" tIns="39539" rIns="80490" bIns="39539">
            <a:spAutoFit/>
          </a:bodyPr>
          <a:lstStyle>
            <a:lvl1pPr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1pPr>
            <a:lvl2pPr marL="742950" indent="-285750"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2pPr>
            <a:lvl3pPr marL="1143000" indent="-228600"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3pPr>
            <a:lvl4pPr marL="1600200" indent="-228600"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4pPr>
            <a:lvl5pPr marL="2057400" indent="-228600"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9pPr>
          </a:lstStyle>
          <a:p>
            <a:pPr defTabSz="812209">
              <a:lnSpc>
                <a:spcPct val="90000"/>
              </a:lnSpc>
              <a:defRPr/>
            </a:pPr>
            <a:r>
              <a:rPr lang="en-US" altLang="en-US" sz="2134">
                <a:solidFill>
                  <a:srgbClr val="000000"/>
                </a:solidFill>
                <a:latin typeface="Arial"/>
                <a:cs typeface="Times New Roman" pitchFamily="18" charset="0"/>
              </a:rPr>
              <a:t>f(x,y)</a:t>
            </a:r>
          </a:p>
        </p:txBody>
      </p:sp>
      <p:sp>
        <p:nvSpPr>
          <p:cNvPr id="20" name="Rectangle 2068"/>
          <p:cNvSpPr>
            <a:spLocks noChangeArrowheads="1"/>
          </p:cNvSpPr>
          <p:nvPr/>
        </p:nvSpPr>
        <p:spPr bwMode="auto">
          <a:xfrm>
            <a:off x="8698342" y="3325584"/>
            <a:ext cx="254051" cy="3754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8901F3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0490" tIns="39539" rIns="80490" bIns="39539">
            <a:spAutoFit/>
          </a:bodyPr>
          <a:lstStyle>
            <a:lvl1pPr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1pPr>
            <a:lvl2pPr marL="742950" indent="-285750"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2pPr>
            <a:lvl3pPr marL="1143000" indent="-228600"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3pPr>
            <a:lvl4pPr marL="1600200" indent="-228600"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4pPr>
            <a:lvl5pPr marL="2057400" indent="-228600"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9pPr>
          </a:lstStyle>
          <a:p>
            <a:pPr defTabSz="812209">
              <a:lnSpc>
                <a:spcPct val="90000"/>
              </a:lnSpc>
              <a:defRPr/>
            </a:pPr>
            <a:r>
              <a:rPr lang="en-US" altLang="en-US" sz="2134">
                <a:solidFill>
                  <a:srgbClr val="000000"/>
                </a:solidFill>
                <a:latin typeface="Arial"/>
                <a:cs typeface="Times New Roman" pitchFamily="18" charset="0"/>
              </a:rPr>
              <a:t>t</a:t>
            </a:r>
          </a:p>
        </p:txBody>
      </p:sp>
      <p:sp>
        <p:nvSpPr>
          <p:cNvPr id="21" name="Rectangle 2069"/>
          <p:cNvSpPr>
            <a:spLocks noChangeArrowheads="1"/>
          </p:cNvSpPr>
          <p:nvPr/>
        </p:nvSpPr>
        <p:spPr bwMode="auto">
          <a:xfrm>
            <a:off x="8439929" y="4083877"/>
            <a:ext cx="305418" cy="3754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8901F3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0490" tIns="39539" rIns="80490" bIns="39539">
            <a:spAutoFit/>
          </a:bodyPr>
          <a:lstStyle>
            <a:lvl1pPr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1pPr>
            <a:lvl2pPr marL="742950" indent="-285750"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2pPr>
            <a:lvl3pPr marL="1143000" indent="-228600"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3pPr>
            <a:lvl4pPr marL="1600200" indent="-228600"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4pPr>
            <a:lvl5pPr marL="2057400" indent="-228600"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9pPr>
          </a:lstStyle>
          <a:p>
            <a:pPr defTabSz="812209">
              <a:lnSpc>
                <a:spcPct val="90000"/>
              </a:lnSpc>
              <a:defRPr/>
            </a:pPr>
            <a:r>
              <a:rPr lang="en-US" altLang="en-US" sz="2134" dirty="0">
                <a:solidFill>
                  <a:srgbClr val="000000"/>
                </a:solidFill>
                <a:latin typeface="Symbol" panose="05050102010706020507" pitchFamily="18" charset="2"/>
                <a:cs typeface="Times New Roman" pitchFamily="18" charset="0"/>
              </a:rPr>
              <a:t></a:t>
            </a:r>
          </a:p>
        </p:txBody>
      </p:sp>
      <p:sp>
        <p:nvSpPr>
          <p:cNvPr id="22" name="Rectangle 2070"/>
          <p:cNvSpPr>
            <a:spLocks noChangeArrowheads="1"/>
          </p:cNvSpPr>
          <p:nvPr/>
        </p:nvSpPr>
        <p:spPr bwMode="auto">
          <a:xfrm>
            <a:off x="7812960" y="2933024"/>
            <a:ext cx="315050" cy="3754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8901F3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0490" tIns="39539" rIns="80490" bIns="39539">
            <a:spAutoFit/>
          </a:bodyPr>
          <a:lstStyle>
            <a:lvl1pPr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1pPr>
            <a:lvl2pPr marL="742950" indent="-285750"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2pPr>
            <a:lvl3pPr marL="1143000" indent="-228600"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3pPr>
            <a:lvl4pPr marL="1600200" indent="-228600"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4pPr>
            <a:lvl5pPr marL="2057400" indent="-228600"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9pPr>
          </a:lstStyle>
          <a:p>
            <a:pPr defTabSz="812209">
              <a:lnSpc>
                <a:spcPct val="90000"/>
              </a:lnSpc>
              <a:defRPr/>
            </a:pPr>
            <a:r>
              <a:rPr lang="en-US" altLang="en-US" sz="2134">
                <a:solidFill>
                  <a:srgbClr val="000000"/>
                </a:solidFill>
                <a:latin typeface="Arial"/>
                <a:cs typeface="Times New Roman" pitchFamily="18" charset="0"/>
              </a:rPr>
              <a:t>y</a:t>
            </a:r>
          </a:p>
        </p:txBody>
      </p:sp>
      <p:sp>
        <p:nvSpPr>
          <p:cNvPr id="23" name="Rectangle 2071"/>
          <p:cNvSpPr>
            <a:spLocks noChangeArrowheads="1"/>
          </p:cNvSpPr>
          <p:nvPr/>
        </p:nvSpPr>
        <p:spPr bwMode="auto">
          <a:xfrm>
            <a:off x="9428393" y="4154482"/>
            <a:ext cx="315050" cy="3754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8901F3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0490" tIns="39539" rIns="80490" bIns="39539">
            <a:spAutoFit/>
          </a:bodyPr>
          <a:lstStyle>
            <a:lvl1pPr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1pPr>
            <a:lvl2pPr marL="742950" indent="-285750"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2pPr>
            <a:lvl3pPr marL="1143000" indent="-228600"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3pPr>
            <a:lvl4pPr marL="1600200" indent="-228600"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4pPr>
            <a:lvl5pPr marL="2057400" indent="-228600"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9pPr>
          </a:lstStyle>
          <a:p>
            <a:pPr defTabSz="812209">
              <a:lnSpc>
                <a:spcPct val="90000"/>
              </a:lnSpc>
              <a:defRPr/>
            </a:pPr>
            <a:r>
              <a:rPr lang="en-US" altLang="en-US" sz="2134">
                <a:solidFill>
                  <a:srgbClr val="000000"/>
                </a:solidFill>
                <a:latin typeface="Arial"/>
                <a:cs typeface="Times New Roman" pitchFamily="18" charset="0"/>
              </a:rPr>
              <a:t>x</a:t>
            </a:r>
          </a:p>
        </p:txBody>
      </p:sp>
      <p:sp>
        <p:nvSpPr>
          <p:cNvPr id="24" name="Line 2072"/>
          <p:cNvSpPr>
            <a:spLocks noChangeShapeType="1"/>
          </p:cNvSpPr>
          <p:nvPr/>
        </p:nvSpPr>
        <p:spPr bwMode="auto">
          <a:xfrm flipH="1">
            <a:off x="6396635" y="3164607"/>
            <a:ext cx="1252525" cy="1262409"/>
          </a:xfrm>
          <a:prstGeom prst="line">
            <a:avLst/>
          </a:prstGeom>
          <a:noFill/>
          <a:ln w="76200">
            <a:solidFill>
              <a:srgbClr val="7030A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812209">
              <a:defRPr/>
            </a:pPr>
            <a:endParaRPr lang="en-US" sz="2846">
              <a:solidFill>
                <a:srgbClr val="000000"/>
              </a:solidFill>
              <a:latin typeface="Arial"/>
              <a:cs typeface="Times New Roman" pitchFamily="18" charset="0"/>
            </a:endParaRPr>
          </a:p>
        </p:txBody>
      </p:sp>
      <p:sp>
        <p:nvSpPr>
          <p:cNvPr id="25" name="Rectangle 2073"/>
          <p:cNvSpPr>
            <a:spLocks noChangeArrowheads="1"/>
          </p:cNvSpPr>
          <p:nvPr/>
        </p:nvSpPr>
        <p:spPr bwMode="auto">
          <a:xfrm>
            <a:off x="8698344" y="5309573"/>
            <a:ext cx="1000483" cy="3754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0490" tIns="39539" rIns="80490" bIns="39539">
            <a:spAutoFit/>
          </a:bodyPr>
          <a:lstStyle>
            <a:lvl1pPr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1pPr>
            <a:lvl2pPr marL="742950" indent="-285750"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2pPr>
            <a:lvl3pPr marL="1143000" indent="-228600"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3pPr>
            <a:lvl4pPr marL="1600200" indent="-228600"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4pPr>
            <a:lvl5pPr marL="2057400" indent="-228600"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9pPr>
          </a:lstStyle>
          <a:p>
            <a:pPr defTabSz="812209">
              <a:lnSpc>
                <a:spcPct val="90000"/>
              </a:lnSpc>
              <a:defRPr/>
            </a:pPr>
            <a:r>
              <a:rPr lang="en-US" altLang="en-US" sz="2134">
                <a:solidFill>
                  <a:srgbClr val="000000"/>
                </a:solidFill>
                <a:latin typeface="Arial"/>
                <a:cs typeface="Times New Roman" pitchFamily="18" charset="0"/>
              </a:rPr>
              <a:t>X-rays</a:t>
            </a:r>
          </a:p>
        </p:txBody>
      </p:sp>
      <p:sp>
        <p:nvSpPr>
          <p:cNvPr id="26" name="Oval 2075"/>
          <p:cNvSpPr>
            <a:spLocks noChangeArrowheads="1"/>
          </p:cNvSpPr>
          <p:nvPr/>
        </p:nvSpPr>
        <p:spPr bwMode="auto">
          <a:xfrm>
            <a:off x="7402043" y="4628945"/>
            <a:ext cx="237231" cy="237231"/>
          </a:xfrm>
          <a:prstGeom prst="ellipse">
            <a:avLst/>
          </a:prstGeom>
          <a:solidFill>
            <a:srgbClr val="FFFF00"/>
          </a:solidFill>
          <a:ln w="50800">
            <a:noFill/>
            <a:round/>
            <a:headEnd/>
            <a:tailEnd/>
          </a:ln>
          <a:effectLst/>
        </p:spPr>
        <p:txBody>
          <a:bodyPr wrap="none" anchor="ctr"/>
          <a:lstStyle>
            <a:lvl1pPr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1pPr>
            <a:lvl2pPr marL="742950" indent="-285750"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2pPr>
            <a:lvl3pPr marL="1143000" indent="-228600"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3pPr>
            <a:lvl4pPr marL="1600200" indent="-228600"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4pPr>
            <a:lvl5pPr marL="2057400" indent="-228600"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9pPr>
          </a:lstStyle>
          <a:p>
            <a:pPr defTabSz="812209">
              <a:lnSpc>
                <a:spcPct val="90000"/>
              </a:lnSpc>
              <a:defRPr/>
            </a:pPr>
            <a:endParaRPr lang="en-US" altLang="en-US" sz="2846">
              <a:solidFill>
                <a:srgbClr val="000000"/>
              </a:solidFill>
              <a:latin typeface="Arial"/>
              <a:cs typeface="Times New Roman" pitchFamily="18" charset="0"/>
            </a:endParaRPr>
          </a:p>
        </p:txBody>
      </p:sp>
      <p:sp>
        <p:nvSpPr>
          <p:cNvPr id="27" name="Line 2076"/>
          <p:cNvSpPr>
            <a:spLocks noChangeShapeType="1"/>
          </p:cNvSpPr>
          <p:nvPr/>
        </p:nvSpPr>
        <p:spPr bwMode="auto">
          <a:xfrm>
            <a:off x="6827322" y="4001976"/>
            <a:ext cx="1615433" cy="1625317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812209">
              <a:defRPr/>
            </a:pPr>
            <a:endParaRPr lang="en-US" sz="2846">
              <a:solidFill>
                <a:srgbClr val="000000"/>
              </a:solidFill>
              <a:latin typeface="Arial"/>
              <a:cs typeface="Times New Roman" pitchFamily="18" charset="0"/>
            </a:endParaRPr>
          </a:p>
        </p:txBody>
      </p:sp>
      <p:sp>
        <p:nvSpPr>
          <p:cNvPr id="28" name="Line 2077"/>
          <p:cNvSpPr>
            <a:spLocks noChangeShapeType="1"/>
          </p:cNvSpPr>
          <p:nvPr/>
        </p:nvSpPr>
        <p:spPr bwMode="auto">
          <a:xfrm>
            <a:off x="7241065" y="3640481"/>
            <a:ext cx="1573070" cy="1598487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812209">
              <a:defRPr/>
            </a:pPr>
            <a:endParaRPr lang="en-US" sz="2846">
              <a:solidFill>
                <a:srgbClr val="000000"/>
              </a:solidFill>
              <a:latin typeface="Arial"/>
              <a:cs typeface="Times New Roman" pitchFamily="18" charset="0"/>
            </a:endParaRPr>
          </a:p>
        </p:txBody>
      </p:sp>
      <p:sp>
        <p:nvSpPr>
          <p:cNvPr id="29" name="Line 2078"/>
          <p:cNvSpPr>
            <a:spLocks noChangeShapeType="1"/>
          </p:cNvSpPr>
          <p:nvPr/>
        </p:nvSpPr>
        <p:spPr bwMode="auto">
          <a:xfrm flipV="1">
            <a:off x="7763539" y="3562816"/>
            <a:ext cx="968694" cy="965870"/>
          </a:xfrm>
          <a:prstGeom prst="line">
            <a:avLst/>
          </a:prstGeom>
          <a:noFill/>
          <a:ln w="50800">
            <a:solidFill>
              <a:srgbClr val="7030A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812209">
              <a:defRPr/>
            </a:pPr>
            <a:endParaRPr lang="en-US" sz="2846">
              <a:solidFill>
                <a:srgbClr val="000000"/>
              </a:solidFill>
              <a:latin typeface="Arial"/>
              <a:cs typeface="Times New Roman" pitchFamily="18" charset="0"/>
            </a:endParaRPr>
          </a:p>
        </p:txBody>
      </p:sp>
      <p:sp>
        <p:nvSpPr>
          <p:cNvPr id="30" name="Rectangle 26"/>
          <p:cNvSpPr>
            <a:spLocks noChangeArrowheads="1"/>
          </p:cNvSpPr>
          <p:nvPr/>
        </p:nvSpPr>
        <p:spPr bwMode="auto">
          <a:xfrm>
            <a:off x="5533670" y="1956567"/>
            <a:ext cx="2378411" cy="3345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8901F3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56483" tIns="22593" rIns="56483" bIns="22593">
            <a:spAutoFit/>
          </a:bodyPr>
          <a:lstStyle>
            <a:lvl1pPr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1pPr>
            <a:lvl2pPr marL="742950" indent="-285750"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2pPr>
            <a:lvl3pPr marL="1143000" indent="-228600"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3pPr>
            <a:lvl4pPr marL="1600200" indent="-228600"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4pPr>
            <a:lvl5pPr marL="2057400" indent="-228600"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9pPr>
          </a:lstStyle>
          <a:p>
            <a:pPr defTabSz="812209">
              <a:lnSpc>
                <a:spcPct val="88000"/>
              </a:lnSpc>
              <a:defRPr/>
            </a:pPr>
            <a:r>
              <a:rPr lang="en-US" altLang="en-US" sz="2134" dirty="0">
                <a:solidFill>
                  <a:srgbClr val="FF0000"/>
                </a:solidFill>
                <a:latin typeface="Arial"/>
                <a:cs typeface="Times New Roman" pitchFamily="18" charset="0"/>
              </a:rPr>
              <a:t>Radon Transform</a:t>
            </a:r>
          </a:p>
        </p:txBody>
      </p:sp>
      <p:cxnSp>
        <p:nvCxnSpPr>
          <p:cNvPr id="7" name="Straight Arrow Connector 6"/>
          <p:cNvCxnSpPr>
            <a:stCxn id="30" idx="2"/>
            <a:endCxn id="18" idx="0"/>
          </p:cNvCxnSpPr>
          <p:nvPr/>
        </p:nvCxnSpPr>
        <p:spPr bwMode="auto">
          <a:xfrm>
            <a:off x="6722876" y="2291138"/>
            <a:ext cx="1" cy="84242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1" name="Rectangle 26"/>
          <p:cNvSpPr>
            <a:spLocks noChangeArrowheads="1"/>
          </p:cNvSpPr>
          <p:nvPr/>
        </p:nvSpPr>
        <p:spPr bwMode="auto">
          <a:xfrm>
            <a:off x="1781739" y="5935932"/>
            <a:ext cx="5105820" cy="3346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8901F3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56483" tIns="22593" rIns="56483" bIns="22593">
            <a:spAutoFit/>
          </a:bodyPr>
          <a:lstStyle>
            <a:lvl1pPr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1pPr>
            <a:lvl2pPr marL="742950" indent="-285750"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2pPr>
            <a:lvl3pPr marL="1143000" indent="-228600"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3pPr>
            <a:lvl4pPr marL="1600200" indent="-228600"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4pPr>
            <a:lvl5pPr marL="2057400" indent="-228600"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9pPr>
          </a:lstStyle>
          <a:p>
            <a:pPr defTabSz="812209">
              <a:lnSpc>
                <a:spcPct val="88000"/>
              </a:lnSpc>
              <a:defRPr/>
            </a:pPr>
            <a:r>
              <a:rPr lang="en-US" altLang="en-US" sz="2134" dirty="0">
                <a:solidFill>
                  <a:schemeClr val="bg1">
                    <a:lumMod val="50000"/>
                  </a:schemeClr>
                </a:solidFill>
                <a:latin typeface="Arial"/>
                <a:cs typeface="Times New Roman" pitchFamily="18" charset="0"/>
              </a:rPr>
              <a:t>Computerized Axial tomography (CAT)</a:t>
            </a:r>
          </a:p>
        </p:txBody>
      </p:sp>
    </p:spTree>
    <p:extLst>
      <p:ext uri="{BB962C8B-B14F-4D97-AF65-F5344CB8AC3E}">
        <p14:creationId xmlns:p14="http://schemas.microsoft.com/office/powerpoint/2010/main" val="41455242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400" dirty="0"/>
              <a:t>Outline</a:t>
            </a:r>
          </a:p>
        </p:txBody>
      </p:sp>
      <p:sp>
        <p:nvSpPr>
          <p:cNvPr id="4" name="Content Placeholder 3"/>
          <p:cNvSpPr txBox="1">
            <a:spLocks noGrp="1"/>
          </p:cNvSpPr>
          <p:nvPr>
            <p:ph idx="1"/>
          </p:nvPr>
        </p:nvSpPr>
        <p:spPr>
          <a:xfrm>
            <a:off x="1046968" y="2353252"/>
            <a:ext cx="10282934" cy="25776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rgbClr val="FF0000"/>
                </a:solidFill>
              </a:rPr>
              <a:t>Filtered Backprojection (FBP)</a:t>
            </a:r>
            <a:endParaRPr lang="en-US" sz="3600" dirty="0">
              <a:solidFill>
                <a:srgbClr val="FF0000"/>
              </a:solidFill>
            </a:endParaRPr>
          </a:p>
          <a:p>
            <a:pPr marL="68580" indent="0">
              <a:buNone/>
            </a:pPr>
            <a:r>
              <a:rPr lang="en-US" sz="3600" dirty="0">
                <a:solidFill>
                  <a:srgbClr val="FF0000"/>
                </a:solidFill>
              </a:rPr>
              <a:t>	Fan-beam Case</a:t>
            </a:r>
          </a:p>
          <a:p>
            <a:pPr marL="68580" indent="0">
              <a:buNone/>
            </a:pPr>
            <a:r>
              <a:rPr lang="en-US" sz="3600" dirty="0">
                <a:solidFill>
                  <a:srgbClr val="FF0000"/>
                </a:solidFill>
              </a:rPr>
              <a:t>	Heuristic Extension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600" dirty="0"/>
              <a:t>Mammography, Breast Tomosynthesis &amp; CT</a:t>
            </a:r>
          </a:p>
        </p:txBody>
      </p:sp>
    </p:spTree>
    <p:extLst>
      <p:ext uri="{BB962C8B-B14F-4D97-AF65-F5344CB8AC3E}">
        <p14:creationId xmlns:p14="http://schemas.microsoft.com/office/powerpoint/2010/main" val="9006262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4297" y="383121"/>
            <a:ext cx="8123408" cy="4799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893" name="Picture 4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848" y="3001370"/>
            <a:ext cx="2956857" cy="21015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894" name="Picture 5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2301" y="5265115"/>
            <a:ext cx="3595919" cy="1209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6612" y="5174501"/>
            <a:ext cx="4037858" cy="1245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327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060336"/>
          </a:xfrm>
        </p:spPr>
        <p:txBody>
          <a:bodyPr/>
          <a:lstStyle/>
          <a:p>
            <a:pPr eaLnBrk="1" hangingPunct="1">
              <a:defRPr/>
            </a:pPr>
            <a:r>
              <a:rPr lang="en-US" sz="4400" dirty="0"/>
              <a:t>Fourier Slice Theorem</a:t>
            </a:r>
          </a:p>
        </p:txBody>
      </p:sp>
      <p:pic>
        <p:nvPicPr>
          <p:cNvPr id="3891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4297" y="1262230"/>
            <a:ext cx="3917040" cy="45068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1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5698" y="1165257"/>
            <a:ext cx="4262007" cy="3173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1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1338" y="4301751"/>
            <a:ext cx="4045806" cy="21953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8919" name="Straight Arrow Connector 4"/>
          <p:cNvCxnSpPr>
            <a:cxnSpLocks noChangeShapeType="1"/>
          </p:cNvCxnSpPr>
          <p:nvPr/>
        </p:nvCxnSpPr>
        <p:spPr bwMode="auto">
          <a:xfrm flipV="1">
            <a:off x="6428251" y="4551334"/>
            <a:ext cx="1278125" cy="1743910"/>
          </a:xfrm>
          <a:prstGeom prst="straightConnector1">
            <a:avLst/>
          </a:prstGeom>
          <a:noFill/>
          <a:ln w="25400" algn="ctr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8920" name="Straight Arrow Connector 9"/>
          <p:cNvCxnSpPr>
            <a:cxnSpLocks noChangeShapeType="1"/>
          </p:cNvCxnSpPr>
          <p:nvPr/>
        </p:nvCxnSpPr>
        <p:spPr bwMode="auto">
          <a:xfrm flipV="1">
            <a:off x="8281850" y="4551334"/>
            <a:ext cx="1278125" cy="1743910"/>
          </a:xfrm>
          <a:prstGeom prst="straightConnector1">
            <a:avLst/>
          </a:prstGeom>
          <a:noFill/>
          <a:ln w="25400" algn="ctr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65892133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tro">
  <a:themeElements>
    <a:clrScheme name="Metro">
      <a:dk1>
        <a:sysClr val="windowText" lastClr="000000"/>
      </a:dk1>
      <a:lt1>
        <a:sysClr val="window" lastClr="FFFFFF"/>
      </a:lt1>
      <a:dk2>
        <a:srgbClr val="4E5B6F"/>
      </a:dk2>
      <a:lt2>
        <a:srgbClr val="D6ECFF"/>
      </a:lt2>
      <a:accent1>
        <a:srgbClr val="7FD13B"/>
      </a:accent1>
      <a:accent2>
        <a:srgbClr val="EA157A"/>
      </a:accent2>
      <a:accent3>
        <a:srgbClr val="FEB80A"/>
      </a:accent3>
      <a:accent4>
        <a:srgbClr val="00ADDC"/>
      </a:accent4>
      <a:accent5>
        <a:srgbClr val="738AC8"/>
      </a:accent5>
      <a:accent6>
        <a:srgbClr val="1AB39F"/>
      </a:accent6>
      <a:hlink>
        <a:srgbClr val="EB8803"/>
      </a:hlink>
      <a:folHlink>
        <a:srgbClr val="5F7791"/>
      </a:folHlink>
    </a:clrScheme>
    <a:fontScheme name="Metro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tro">
      <a:fillStyleLst>
        <a:solidFill>
          <a:schemeClr val="phClr"/>
        </a:solidFill>
        <a:gradFill rotWithShape="1">
          <a:gsLst>
            <a:gs pos="0">
              <a:schemeClr val="phClr">
                <a:tint val="25000"/>
                <a:satMod val="125000"/>
              </a:schemeClr>
            </a:gs>
            <a:gs pos="40000">
              <a:schemeClr val="phClr">
                <a:tint val="55000"/>
                <a:satMod val="130000"/>
              </a:schemeClr>
            </a:gs>
            <a:gs pos="50000">
              <a:schemeClr val="phClr">
                <a:tint val="59000"/>
                <a:satMod val="130000"/>
              </a:schemeClr>
            </a:gs>
            <a:gs pos="65000">
              <a:schemeClr val="phClr">
                <a:tint val="55000"/>
                <a:satMod val="130000"/>
              </a:schemeClr>
            </a:gs>
            <a:gs pos="100000">
              <a:schemeClr val="phClr">
                <a:tint val="20000"/>
                <a:satMod val="12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48000"/>
                <a:satMod val="138000"/>
              </a:schemeClr>
            </a:gs>
            <a:gs pos="25000">
              <a:schemeClr val="phClr">
                <a:tint val="85000"/>
              </a:schemeClr>
            </a:gs>
            <a:gs pos="40000">
              <a:schemeClr val="phClr">
                <a:tint val="92000"/>
              </a:schemeClr>
            </a:gs>
            <a:gs pos="50000">
              <a:schemeClr val="phClr">
                <a:tint val="93000"/>
              </a:schemeClr>
            </a:gs>
            <a:gs pos="60000">
              <a:schemeClr val="phClr">
                <a:tint val="92000"/>
              </a:schemeClr>
            </a:gs>
            <a:gs pos="75000">
              <a:schemeClr val="phClr">
                <a:tint val="83000"/>
                <a:satMod val="108000"/>
              </a:schemeClr>
            </a:gs>
            <a:gs pos="100000">
              <a:schemeClr val="phClr">
                <a:tint val="48000"/>
                <a:satMod val="150000"/>
              </a:schemeClr>
            </a:gs>
          </a:gsLst>
          <a:lin ang="5400000" scaled="0"/>
        </a:gradFill>
      </a:fillStyleLst>
      <a:lnStyleLst>
        <a:ln w="12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alpha val="45000"/>
                <a:satMod val="120000"/>
              </a:schemeClr>
            </a:glow>
          </a:effectLst>
        </a:effectStyle>
        <a:effectStyle>
          <a:effectLst>
            <a:glow rad="63500">
              <a:schemeClr val="phClr">
                <a:alpha val="45000"/>
                <a:satMod val="120000"/>
              </a:schemeClr>
            </a:glo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>
            <a:bevelT w="0" h="0"/>
            <a:contourClr>
              <a:schemeClr val="phClr">
                <a:tint val="70000"/>
              </a:schemeClr>
            </a:contourClr>
          </a:sp3d>
        </a:effectStyle>
        <a:effectStyle>
          <a:effectLst>
            <a:glow rad="101500">
              <a:schemeClr val="phClr">
                <a:alpha val="42000"/>
                <a:satMod val="120000"/>
              </a:schemeClr>
            </a:glow>
          </a:effectLst>
          <a:scene3d>
            <a:camera prst="orthographicFront" fov="0">
              <a:rot lat="0" lon="0" rev="0"/>
            </a:camera>
            <a:lightRig rig="glow" dir="t">
              <a:rot lat="0" lon="0" rev="4800000"/>
            </a:lightRig>
          </a:scene3d>
          <a:sp3d prstMaterial="powder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bg1">
                <a:shade val="100000"/>
                <a:satMod val="150000"/>
              </a:schemeClr>
            </a:gs>
            <a:gs pos="65000">
              <a:schemeClr val="bg1">
                <a:shade val="90000"/>
                <a:satMod val="375000"/>
              </a:schemeClr>
            </a:gs>
            <a:gs pos="100000">
              <a:schemeClr val="phClr">
                <a:tint val="88000"/>
                <a:satMod val="400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0000"/>
                <a:satMod val="180000"/>
              </a:schemeClr>
              <a:schemeClr val="phClr">
                <a:tint val="90000"/>
                <a:satMod val="20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E037D29BF67744493AC767626542B74" ma:contentTypeVersion="8" ma:contentTypeDescription="Create a new document." ma:contentTypeScope="" ma:versionID="9fba13bb70f6fdc0d8881ca83cca6939">
  <xsd:schema xmlns:xsd="http://www.w3.org/2001/XMLSchema" xmlns:xs="http://www.w3.org/2001/XMLSchema" xmlns:p="http://schemas.microsoft.com/office/2006/metadata/properties" xmlns:ns3="e5cbae32-1e56-4ed1-98f0-920e58778960" targetNamespace="http://schemas.microsoft.com/office/2006/metadata/properties" ma:root="true" ma:fieldsID="e0701a60e0df51587e5e07234ec8de35" ns3:_="">
    <xsd:import namespace="e5cbae32-1e56-4ed1-98f0-920e58778960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5cbae32-1e56-4ed1-98f0-920e5877896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7E0D81F-FD3B-4692-82F9-CF66C76BDE22}">
  <ds:schemaRefs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2006/metadata/properties"/>
    <ds:schemaRef ds:uri="http://www.w3.org/XML/1998/namespace"/>
    <ds:schemaRef ds:uri="http://schemas.microsoft.com/office/2006/documentManagement/types"/>
    <ds:schemaRef ds:uri="http://schemas.microsoft.com/office/infopath/2007/PartnerControls"/>
    <ds:schemaRef ds:uri="e5cbae32-1e56-4ed1-98f0-920e58778960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6538D22B-7418-4B83-9BEF-05CEE3E2AFF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5cbae32-1e56-4ed1-98f0-920e5877896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5B10355-A441-4EDA-B44D-7727BD6250A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20807</TotalTime>
  <Words>885</Words>
  <Application>Microsoft Office PowerPoint</Application>
  <PresentationFormat>Widescreen</PresentationFormat>
  <Paragraphs>197</Paragraphs>
  <Slides>42</Slides>
  <Notes>6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42</vt:i4>
      </vt:variant>
    </vt:vector>
  </HeadingPairs>
  <TitlesOfParts>
    <vt:vector size="50" baseType="lpstr">
      <vt:lpstr>Arial</vt:lpstr>
      <vt:lpstr>Corbel</vt:lpstr>
      <vt:lpstr>Symbol</vt:lpstr>
      <vt:lpstr>Wingdings</vt:lpstr>
      <vt:lpstr>Wingdings 2</vt:lpstr>
      <vt:lpstr>Metro</vt:lpstr>
      <vt:lpstr>Equation</vt:lpstr>
      <vt:lpstr>Image</vt:lpstr>
      <vt:lpstr>PowerPoint Presentation</vt:lpstr>
      <vt:lpstr>Outline</vt:lpstr>
      <vt:lpstr>MI Schedule for F21</vt:lpstr>
      <vt:lpstr>Derivation of Beer’s Law</vt:lpstr>
      <vt:lpstr>System of Linear Equations</vt:lpstr>
      <vt:lpstr>Computed Tomography</vt:lpstr>
      <vt:lpstr>Outline</vt:lpstr>
      <vt:lpstr>PowerPoint Presentation</vt:lpstr>
      <vt:lpstr>Fourier Slice Theorem</vt:lpstr>
      <vt:lpstr>PowerPoint Presentation</vt:lpstr>
      <vt:lpstr>Parallel-beam FBP</vt:lpstr>
      <vt:lpstr>Equi-angular/spatial Fan-beam Geometry</vt:lpstr>
      <vt:lpstr>Parallel- to Fan-beam FBP</vt:lpstr>
      <vt:lpstr>Equi-spatial Fan-beam Formula</vt:lpstr>
      <vt:lpstr>Fan-beam FBP = Parallel-beam FBP</vt:lpstr>
      <vt:lpstr>Fan- to Parallel-beam FBP</vt:lpstr>
      <vt:lpstr>Heuristics behind the Fan-beam Formula</vt:lpstr>
      <vt:lpstr>Equi-spatial Fan-beam Formula</vt:lpstr>
      <vt:lpstr>Delta Function on a Scaled Axis</vt:lpstr>
      <vt:lpstr>Delta Function on a Tilted Axis</vt:lpstr>
      <vt:lpstr>Obliqueness of the Detector Array</vt:lpstr>
      <vt:lpstr>Divergence of the X-ray Beam</vt:lpstr>
      <vt:lpstr>Difference Between θ &amp; β Angles</vt:lpstr>
      <vt:lpstr>From Full-scan to Half-scan</vt:lpstr>
      <vt:lpstr>Equi-spatial Fan-beam Formula</vt:lpstr>
      <vt:lpstr>Extended Fan-beam Formula</vt:lpstr>
      <vt:lpstr>More General Scanning Trajectory</vt:lpstr>
      <vt:lpstr>Simulation Results</vt:lpstr>
      <vt:lpstr>Outline</vt:lpstr>
      <vt:lpstr>Radiography/Mammography</vt:lpstr>
      <vt:lpstr>Breast Tomosynthesis</vt:lpstr>
      <vt:lpstr>Breast CT</vt:lpstr>
      <vt:lpstr>Mathematical Insight</vt:lpstr>
      <vt:lpstr>Mathematical Insight</vt:lpstr>
      <vt:lpstr>Physical Insight</vt:lpstr>
      <vt:lpstr>Ballpark Analysis</vt:lpstr>
      <vt:lpstr>Koning Breast CT Images</vt:lpstr>
      <vt:lpstr>Homework</vt:lpstr>
      <vt:lpstr>Homework</vt:lpstr>
      <vt:lpstr>PowerPoint Presentation</vt:lpstr>
      <vt:lpstr>PowerPoint Presentation</vt:lpstr>
      <vt:lpstr>PowerPoint Presentation</vt:lpstr>
    </vt:vector>
  </TitlesOfParts>
  <Company>Virginia Tech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VT PowerPoint Template2</dc:title>
  <dc:creator>David Stanley</dc:creator>
  <cp:lastModifiedBy>Wang, Ge</cp:lastModifiedBy>
  <cp:revision>3125</cp:revision>
  <cp:lastPrinted>2012-03-08T21:40:16Z</cp:lastPrinted>
  <dcterms:created xsi:type="dcterms:W3CDTF">2006-10-23T16:36:06Z</dcterms:created>
  <dcterms:modified xsi:type="dcterms:W3CDTF">2021-09-28T20:18:51Z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0x010100AE037D29BF67744493AC767626542B74</vt:lpwstr>
  </property>
</Properties>
</file>